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273" r:id="rId28"/>
    <p:sldId id="274" r:id="rId29"/>
    <p:sldId id="275" r:id="rId30"/>
    <p:sldId id="279" r:id="rId31"/>
    <p:sldId id="276" r:id="rId32"/>
    <p:sldId id="277" r:id="rId33"/>
    <p:sldId id="278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5540DBB-76D0-4B70-98F5-234162827A4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273"/>
            <p14:sldId id="274"/>
            <p14:sldId id="275"/>
            <p14:sldId id="279"/>
            <p14:sldId id="276"/>
            <p14:sldId id="277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pos="3908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pos="7469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09292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960" autoAdjust="0"/>
  </p:normalViewPr>
  <p:slideViewPr>
    <p:cSldViewPr snapToGrid="0">
      <p:cViewPr>
        <p:scale>
          <a:sx n="50" d="100"/>
          <a:sy n="50" d="100"/>
        </p:scale>
        <p:origin x="792" y="432"/>
      </p:cViewPr>
      <p:guideLst>
        <p:guide pos="3908"/>
        <p:guide pos="211"/>
        <p:guide orient="horz" pos="210"/>
        <p:guide pos="7469"/>
        <p:guide orient="horz" pos="4088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AA4CD-729B-43B9-A3F7-EA74EBC9BD58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9593-04B0-417C-A586-4956E80E7A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0518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9593-04B0-417C-A586-4956E80E7AE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0649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9593-04B0-417C-A586-4956E80E7AE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411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9593-04B0-417C-A586-4956E80E7AEE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314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35DC0-C8F5-38FA-9179-E62F90889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F8C17B6-E287-DC7F-3716-57E1927AC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AAD6EBE-0DD1-70AA-1D2B-4879E2B3E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2E22FE-1898-475B-787C-1B297CF11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9593-04B0-417C-A586-4956E80E7AEE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6915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14991-55C9-6D15-8B51-03784FC4A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6866EB8-F0C3-F795-B7D8-5D684CD79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BB1CF23-3FBD-F702-DC3F-0043429B3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46CBE4-F79C-B654-46E0-BD1781F6F6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9593-04B0-417C-A586-4956E80E7AEE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015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F2C9F-E464-F2A0-3051-82A984763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4E6AC16-5F11-C398-50D0-80210AE66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442F23-CDB1-AE8C-7485-F2A56C5F9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0A9804-5315-60F5-E983-FAC1F4AF5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9593-04B0-417C-A586-4956E80E7AEE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446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39372-10DA-3BFA-E397-C333A9300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6FC195D-E504-2709-5B1B-A592C31D5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4058C12-2A9E-CC38-B325-CE4181A35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91C881-0392-081C-3FA7-74147DE69E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9593-04B0-417C-A586-4956E80E7AEE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067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41D88-ACF9-1500-3409-FDA715253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EF93D26-CBAD-EC4A-FF38-1F9E77A75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9609A12-C997-40A8-0DD4-C77C83C04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D866D0-9AC5-0F50-218C-3E83382D9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9593-04B0-417C-A586-4956E80E7AEE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86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48E4FA-F445-5781-5D51-10C2E5C77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8ED4634-D540-E31D-BD22-66D2EED6B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A5D6F8-CE2C-01B8-5BC9-473678AC0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FF49-A6FF-4292-BFFB-687D231669B6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5A0F6D-148B-7E45-7509-3A62FE57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E37D51-DC64-2BB9-5304-34D9C91E8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5EF8-354E-46D7-98F4-579EB9840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10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A4302E-E151-D07C-4111-4A0C541AD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D81FB62-5612-A901-EADD-D63F36C5D5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2788394-0BEB-8E53-32C7-2C6D9B5FE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FF49-A6FF-4292-BFFB-687D231669B6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5DA0C4-D60B-DBE3-6753-19427729C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596F7C-FF13-D61B-7E51-8A9D4A7D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5EF8-354E-46D7-98F4-579EB9840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146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4F0D40A-A839-B61B-5A25-1D7371E479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1F94EDD-021F-9C9C-4627-027E64EF9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FBF1E3B-3EFD-C3B9-5509-D35E31F1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FF49-A6FF-4292-BFFB-687D231669B6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4AC845-7671-95DF-A720-91522AB79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585AA7-7ABC-24C3-CFA0-D61E0C14D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5EF8-354E-46D7-98F4-579EB9840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958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AA280C-FF28-D7EC-0476-643C8C4A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077F65-E419-6169-B9AE-18AE26B23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1AFD32-C92B-020B-D2F1-AE299E9F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FF49-A6FF-4292-BFFB-687D231669B6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83A024-646F-8A7B-93E0-2920FCB79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22E60A-8CC5-A87B-B21B-95FE713A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5EF8-354E-46D7-98F4-579EB9840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006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F8047C-3781-5077-FB72-72F1E4904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386605-28A1-9E15-AEF4-4FE5054CB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E6F737-1ADB-A23A-B9B7-763C4E34E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FF49-A6FF-4292-BFFB-687D231669B6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12618A-6CB7-7567-4BDB-8908F0724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0FAD39-9EF5-E489-8D1A-062E36307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5EF8-354E-46D7-98F4-579EB9840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0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CF8B28-27B6-5428-E624-652F82D1C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F50AEB-CEFD-A635-EE23-91DAF17E4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FCFDF7F-7CF9-960A-14CB-CAB8164AD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F7E554-0FBA-549B-BE62-E72FD2352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FF49-A6FF-4292-BFFB-687D231669B6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74C9CDD-1937-E412-4B65-F16A5EAD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55C7CD-F3EC-C33A-B250-80EF1799C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5EF8-354E-46D7-98F4-579EB9840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466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7E02F4-9F79-DDC6-8DBC-4899A47F1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86B0A0-DAAC-B07F-C75F-61CAC5A85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DDF45AA-6AA7-1807-158E-A2523A12C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9B84F9A-CBA6-5DE8-D845-9F1BFE31B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623B4CF-47DA-FD52-A4A4-09850A975E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2E74E9A-9350-870D-5515-42403B08F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FF49-A6FF-4292-BFFB-687D231669B6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9F77691-7F89-11D8-B16B-C53A10BB7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848E98D-2E3A-E94B-30EF-CEDE24678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5EF8-354E-46D7-98F4-579EB9840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92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FCB28A-827E-E05D-B5C2-30BF76AAA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0AC329B-B94D-7233-5F15-ABBC2F3D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FF49-A6FF-4292-BFFB-687D231669B6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CC851CA-A947-BAB4-B750-B1A9D24EF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0F97D3E-7166-E9A1-5BC5-8E7861C9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5EF8-354E-46D7-98F4-579EB9840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083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39054202-57D4-98C4-251A-F207BB232C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49080" y="1282420"/>
            <a:ext cx="2493839" cy="4293160"/>
          </a:xfrm>
        </p:spPr>
        <p:txBody>
          <a:bodyPr/>
          <a:lstStyle/>
          <a:p>
            <a:endParaRPr lang="fr-FR"/>
          </a:p>
        </p:txBody>
      </p:sp>
      <p:sp>
        <p:nvSpPr>
          <p:cNvPr id="7" name="Espace réservé pour une image  5">
            <a:extLst>
              <a:ext uri="{FF2B5EF4-FFF2-40B4-BE49-F238E27FC236}">
                <a16:creationId xmlns:a16="http://schemas.microsoft.com/office/drawing/2014/main" id="{D96BACA8-CC61-54BE-40BD-289D8A7885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96763" y="1282420"/>
            <a:ext cx="2493839" cy="429316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pour une image  5">
            <a:extLst>
              <a:ext uri="{FF2B5EF4-FFF2-40B4-BE49-F238E27FC236}">
                <a16:creationId xmlns:a16="http://schemas.microsoft.com/office/drawing/2014/main" id="{AA5EF8E1-6D95-F0BC-7117-27E5D49A8D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01398" y="1282420"/>
            <a:ext cx="2493839" cy="4293160"/>
          </a:xfrm>
        </p:spPr>
        <p:txBody>
          <a:bodyPr/>
          <a:lstStyle/>
          <a:p>
            <a:endParaRPr lang="fr-FR"/>
          </a:p>
        </p:txBody>
      </p:sp>
      <p:sp>
        <p:nvSpPr>
          <p:cNvPr id="9" name="Espace réservé pour une image  5">
            <a:extLst>
              <a:ext uri="{FF2B5EF4-FFF2-40B4-BE49-F238E27FC236}">
                <a16:creationId xmlns:a16="http://schemas.microsoft.com/office/drawing/2014/main" id="{4EC6C6B6-6C2A-E2E3-D316-328ABD556E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344446" y="1282420"/>
            <a:ext cx="2493839" cy="4293160"/>
          </a:xfrm>
        </p:spPr>
        <p:txBody>
          <a:bodyPr/>
          <a:lstStyle/>
          <a:p>
            <a:endParaRPr lang="fr-FR"/>
          </a:p>
        </p:txBody>
      </p:sp>
      <p:sp>
        <p:nvSpPr>
          <p:cNvPr id="10" name="Espace réservé pour une image  5">
            <a:extLst>
              <a:ext uri="{FF2B5EF4-FFF2-40B4-BE49-F238E27FC236}">
                <a16:creationId xmlns:a16="http://schemas.microsoft.com/office/drawing/2014/main" id="{92D978B5-B6BC-F3ED-6DCD-E1D4676AFF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646285" y="1282420"/>
            <a:ext cx="2493839" cy="429316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153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345EEF-576C-158E-0075-40CC7D40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E0AD5E-B61A-34EF-DE65-A2C3C01D9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3BE1785-7B08-D0FF-7A52-B4199BD8B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32FDB6-E410-9D65-0CC1-AF5A76FD8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FF49-A6FF-4292-BFFB-687D231669B6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C548199-19FA-9BE7-5A1E-6C1E39777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D3C447-4F8B-27ED-2EB7-32897550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5EF8-354E-46D7-98F4-579EB9840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887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1D0842-3D2A-33C6-F253-03F72C80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EFF70FC-236C-AB6A-06C8-E0C3421CC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23BF4C8-0F8E-49FF-7265-2C2CC2914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587D33-B43A-8B19-C8C0-0C2699C8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FF49-A6FF-4292-BFFB-687D231669B6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B436339-894F-CAF9-5933-40AF4562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D3368B0-5CC1-48C1-4B25-5795B25F4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5EF8-354E-46D7-98F4-579EB9840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856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45DBD5F-2645-119C-954C-20315AB86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56FC02-5DBB-8399-89FA-5A9C4F544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0CBE31-B739-E628-DF90-9ED443F1CB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CFF49-A6FF-4292-BFFB-687D231669B6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91DE0F-6C4D-59CD-4EDA-EC7A0EFBB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DFDF55-435C-9CA3-8F61-ED4C0E724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65EF8-354E-46D7-98F4-579EB9840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2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6.wdp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6.wdp"/><Relationship Id="rId7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7.wdp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8.wdp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microsoft.com/office/2007/relationships/hdphoto" Target="../media/hdphoto9.wdp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21.png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12.wdp"/><Relationship Id="rId7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2.wdp"/><Relationship Id="rId7" Type="http://schemas.microsoft.com/office/2007/relationships/hdphoto" Target="../media/hdphoto1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hdphoto" Target="../media/hdphoto13.wdp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microsoft.com/office/2007/relationships/hdphoto" Target="../media/hdphoto14.wdp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microsoft.com/office/2007/relationships/hdphoto" Target="../media/hdphoto15.wdp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microsoft.com/office/2007/relationships/hdphoto" Target="../media/hdphoto14.wdp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7.wdp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3" Type="http://schemas.openxmlformats.org/officeDocument/2006/relationships/image" Target="../media/image34.png"/><Relationship Id="rId7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7.wdp"/><Relationship Id="rId5" Type="http://schemas.openxmlformats.org/officeDocument/2006/relationships/image" Target="../media/image32.png"/><Relationship Id="rId4" Type="http://schemas.microsoft.com/office/2007/relationships/hdphoto" Target="../media/hdphoto15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8.wdp"/><Relationship Id="rId7" Type="http://schemas.microsoft.com/office/2007/relationships/hdphoto" Target="../media/hdphoto1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microsoft.com/office/2007/relationships/hdphoto" Target="../media/hdphoto19.wdp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microsoft.com/office/2007/relationships/hdphoto" Target="../media/hdphoto20.wdp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21.wdp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20.wdp"/><Relationship Id="rId7" Type="http://schemas.microsoft.com/office/2007/relationships/hdphoto" Target="../media/hdphoto2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microsoft.com/office/2007/relationships/hdphoto" Target="../media/hdphoto21.wdp"/><Relationship Id="rId4" Type="http://schemas.openxmlformats.org/officeDocument/2006/relationships/image" Target="../media/image40.png"/><Relationship Id="rId9" Type="http://schemas.microsoft.com/office/2007/relationships/hdphoto" Target="../media/hdphoto22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20.wdp"/><Relationship Id="rId7" Type="http://schemas.microsoft.com/office/2007/relationships/hdphoto" Target="../media/hdphoto2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microsoft.com/office/2007/relationships/hdphoto" Target="../media/hdphoto21.wdp"/><Relationship Id="rId4" Type="http://schemas.openxmlformats.org/officeDocument/2006/relationships/image" Target="../media/image43.png"/><Relationship Id="rId9" Type="http://schemas.microsoft.com/office/2007/relationships/hdphoto" Target="../media/hdphoto22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20.wdp"/><Relationship Id="rId7" Type="http://schemas.microsoft.com/office/2007/relationships/hdphoto" Target="../media/hdphoto2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microsoft.com/office/2007/relationships/hdphoto" Target="../media/hdphoto21.wdp"/><Relationship Id="rId4" Type="http://schemas.openxmlformats.org/officeDocument/2006/relationships/image" Target="../media/image43.png"/><Relationship Id="rId9" Type="http://schemas.microsoft.com/office/2007/relationships/hdphoto" Target="../media/hdphoto22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6.wdp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6.wdp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6.wdp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6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760F0B-2C6D-A8FB-2F33-81DC252FD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6DD4A-ABEB-F023-B7E0-2C69BC540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8554" y="3738225"/>
            <a:ext cx="9144000" cy="1655762"/>
          </a:xfr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8906A99-F269-5D9B-4AEA-06ABFF4FAB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8" t="12328" r="28461" b="12328"/>
          <a:stretch>
            <a:fillRect/>
          </a:stretch>
        </p:blipFill>
        <p:spPr>
          <a:xfrm>
            <a:off x="3441183" y="368300"/>
            <a:ext cx="5309634" cy="61214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1534D83-0109-A7E9-E5BF-A789905C4416}"/>
              </a:ext>
            </a:extLst>
          </p:cNvPr>
          <p:cNvSpPr txBox="1"/>
          <p:nvPr/>
        </p:nvSpPr>
        <p:spPr>
          <a:xfrm>
            <a:off x="-5309634" y="894101"/>
            <a:ext cx="53096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5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les différentes</a:t>
            </a:r>
            <a:endParaRPr lang="fr-FR" sz="3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r>
              <a:rPr lang="fr-FR" sz="44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chaînes </a:t>
            </a:r>
          </a:p>
          <a:p>
            <a:r>
              <a:rPr lang="fr-FR" sz="44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trophiques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41F8E33-F08D-8F00-6F04-2EAC5965AF31}"/>
              </a:ext>
            </a:extLst>
          </p:cNvPr>
          <p:cNvSpPr txBox="1"/>
          <p:nvPr/>
        </p:nvSpPr>
        <p:spPr>
          <a:xfrm>
            <a:off x="13195200" y="3509620"/>
            <a:ext cx="430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terrestre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C8966BC-AC83-196D-EFFD-B267EF31749E}"/>
              </a:ext>
            </a:extLst>
          </p:cNvPr>
          <p:cNvSpPr txBox="1"/>
          <p:nvPr/>
        </p:nvSpPr>
        <p:spPr>
          <a:xfrm>
            <a:off x="13587867" y="4179492"/>
            <a:ext cx="35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Aref Ruqaa" panose="02000503000000000000" pitchFamily="2" charset="-78"/>
                <a:cs typeface="Aref Ruqaa" panose="02000503000000000000" pitchFamily="2" charset="-78"/>
              </a:rPr>
              <a:t>l'exemple du mûrier et de la buse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BDD2B8C-659A-26C9-6485-2F012E5C82A1}"/>
              </a:ext>
            </a:extLst>
          </p:cNvPr>
          <p:cNvSpPr txBox="1"/>
          <p:nvPr/>
        </p:nvSpPr>
        <p:spPr>
          <a:xfrm>
            <a:off x="13181638" y="4909173"/>
            <a:ext cx="563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aquatique</a:t>
            </a:r>
          </a:p>
          <a:p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9991B32-45EF-F4A2-B534-24DAF5C8AB12}"/>
              </a:ext>
            </a:extLst>
          </p:cNvPr>
          <p:cNvSpPr txBox="1"/>
          <p:nvPr/>
        </p:nvSpPr>
        <p:spPr>
          <a:xfrm>
            <a:off x="14876447" y="5550971"/>
            <a:ext cx="35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Aref Ruqaa" panose="02000503000000000000" pitchFamily="2" charset="-78"/>
                <a:cs typeface="Aref Ruqaa" panose="02000503000000000000" pitchFamily="2" charset="-78"/>
              </a:rPr>
              <a:t>l'océan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2260F31-0AC8-C5BA-3927-AE4850E136D9}"/>
              </a:ext>
            </a:extLst>
          </p:cNvPr>
          <p:cNvSpPr txBox="1"/>
          <p:nvPr/>
        </p:nvSpPr>
        <p:spPr>
          <a:xfrm>
            <a:off x="4774524" y="1497778"/>
            <a:ext cx="31916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i="1" spc="300" dirty="0">
                <a:solidFill>
                  <a:schemeClr val="bg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Chaînes</a:t>
            </a:r>
            <a:r>
              <a:rPr lang="fr-FR" sz="4000" b="1" i="1" dirty="0">
                <a:solidFill>
                  <a:schemeClr val="bg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51E499C-8362-7DC0-5004-F866F8ED95F0}"/>
              </a:ext>
            </a:extLst>
          </p:cNvPr>
          <p:cNvSpPr txBox="1"/>
          <p:nvPr/>
        </p:nvSpPr>
        <p:spPr>
          <a:xfrm>
            <a:off x="4881153" y="1122363"/>
            <a:ext cx="1349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spc="300" dirty="0">
                <a:solidFill>
                  <a:schemeClr val="bg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les différentes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5E3695C-4427-2237-EDAC-178170936968}"/>
              </a:ext>
            </a:extLst>
          </p:cNvPr>
          <p:cNvSpPr txBox="1"/>
          <p:nvPr/>
        </p:nvSpPr>
        <p:spPr>
          <a:xfrm>
            <a:off x="4053439" y="5162638"/>
            <a:ext cx="25006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Gharbi </a:t>
            </a:r>
            <a:r>
              <a:rPr lang="fr-FR" sz="16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Mourtadha</a:t>
            </a:r>
            <a:endParaRPr lang="fr-FR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fr-FR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fr-FR" sz="16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Gareh</a:t>
            </a:r>
            <a:r>
              <a:rPr lang="fr-F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 Nour el </a:t>
            </a:r>
            <a:r>
              <a:rPr lang="fr-FR" sz="16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islem</a:t>
            </a:r>
            <a:endParaRPr lang="fr-FR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3E4CF280-C7B0-E884-1E72-F038328203B8}"/>
              </a:ext>
            </a:extLst>
          </p:cNvPr>
          <p:cNvSpPr/>
          <p:nvPr/>
        </p:nvSpPr>
        <p:spPr>
          <a:xfrm rot="900000">
            <a:off x="3988326" y="5759203"/>
            <a:ext cx="124149" cy="122718"/>
          </a:xfrm>
          <a:prstGeom prst="ellipse">
            <a:avLst/>
          </a:prstGeom>
          <a:solidFill>
            <a:schemeClr val="lt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D698A57C-57B3-76CB-2AA0-47028E646958}"/>
              </a:ext>
            </a:extLst>
          </p:cNvPr>
          <p:cNvSpPr/>
          <p:nvPr/>
        </p:nvSpPr>
        <p:spPr>
          <a:xfrm rot="1850404">
            <a:off x="3982551" y="5262686"/>
            <a:ext cx="124150" cy="122719"/>
          </a:xfrm>
          <a:prstGeom prst="ellipse">
            <a:avLst/>
          </a:prstGeom>
          <a:solidFill>
            <a:schemeClr val="lt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40B5EE7-7D52-0568-59A6-6EC34A5ABEAC}"/>
              </a:ext>
            </a:extLst>
          </p:cNvPr>
          <p:cNvSpPr txBox="1"/>
          <p:nvPr/>
        </p:nvSpPr>
        <p:spPr>
          <a:xfrm>
            <a:off x="5452820" y="2376857"/>
            <a:ext cx="1846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spc="300" dirty="0">
                <a:solidFill>
                  <a:schemeClr val="bg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trophiques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CD8C5D35-6C28-4158-0188-ECCE4C045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594" y="5675763"/>
            <a:ext cx="1335406" cy="46986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A951D05-F76A-C348-5DBC-F730D0E2BD2F}"/>
              </a:ext>
            </a:extLst>
          </p:cNvPr>
          <p:cNvSpPr/>
          <p:nvPr/>
        </p:nvSpPr>
        <p:spPr>
          <a:xfrm>
            <a:off x="0" y="0"/>
            <a:ext cx="12192000" cy="575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270F498-B97E-9E59-E917-B140F5AC5FFC}"/>
              </a:ext>
            </a:extLst>
          </p:cNvPr>
          <p:cNvSpPr/>
          <p:nvPr/>
        </p:nvSpPr>
        <p:spPr>
          <a:xfrm>
            <a:off x="0" y="6282097"/>
            <a:ext cx="12192000" cy="575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EFD604-8A0E-5B35-1493-CF6CD672904A}"/>
              </a:ext>
            </a:extLst>
          </p:cNvPr>
          <p:cNvSpPr/>
          <p:nvPr/>
        </p:nvSpPr>
        <p:spPr>
          <a:xfrm>
            <a:off x="0" y="0"/>
            <a:ext cx="3580966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103A8BF-7C0F-CAA2-200A-16E293D60857}"/>
              </a:ext>
            </a:extLst>
          </p:cNvPr>
          <p:cNvSpPr/>
          <p:nvPr/>
        </p:nvSpPr>
        <p:spPr>
          <a:xfrm>
            <a:off x="8611036" y="0"/>
            <a:ext cx="3580966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88C905C-C463-483B-A188-EF932C6A6CA2}"/>
              </a:ext>
            </a:extLst>
          </p:cNvPr>
          <p:cNvSpPr/>
          <p:nvPr/>
        </p:nvSpPr>
        <p:spPr>
          <a:xfrm>
            <a:off x="3440137" y="362734"/>
            <a:ext cx="314817" cy="6121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F5CF738-B1F7-CBF1-8869-4E5772E0FC70}"/>
              </a:ext>
            </a:extLst>
          </p:cNvPr>
          <p:cNvSpPr/>
          <p:nvPr/>
        </p:nvSpPr>
        <p:spPr>
          <a:xfrm>
            <a:off x="8453627" y="368300"/>
            <a:ext cx="314817" cy="6121400"/>
          </a:xfrm>
          <a:prstGeom prst="rect">
            <a:avLst/>
          </a:prstGeom>
          <a:solidFill>
            <a:srgbClr val="BF9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3E60EA-0278-B10D-36C3-9C34A4496CAB}"/>
              </a:ext>
            </a:extLst>
          </p:cNvPr>
          <p:cNvSpPr/>
          <p:nvPr/>
        </p:nvSpPr>
        <p:spPr>
          <a:xfrm rot="5400000">
            <a:off x="5947402" y="-2143490"/>
            <a:ext cx="314817" cy="53272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81AD2C0-2AD0-D842-03AB-443563FE3A60}"/>
              </a:ext>
            </a:extLst>
          </p:cNvPr>
          <p:cNvSpPr/>
          <p:nvPr/>
        </p:nvSpPr>
        <p:spPr>
          <a:xfrm rot="5400000">
            <a:off x="5947405" y="3668659"/>
            <a:ext cx="314817" cy="53272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B65A265-D2C5-0B09-B9EC-F2F316D99F04}"/>
              </a:ext>
            </a:extLst>
          </p:cNvPr>
          <p:cNvSpPr txBox="1"/>
          <p:nvPr/>
        </p:nvSpPr>
        <p:spPr>
          <a:xfrm>
            <a:off x="-5026666" y="894101"/>
            <a:ext cx="53096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5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les différentes</a:t>
            </a:r>
            <a:endParaRPr lang="fr-FR" sz="3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r>
              <a:rPr lang="fr-FR" sz="44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chaînes </a:t>
            </a:r>
          </a:p>
          <a:p>
            <a:r>
              <a:rPr lang="fr-FR" sz="44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trophiques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AE665EE-BA68-DC89-3C33-2DBD0AF46517}"/>
              </a:ext>
            </a:extLst>
          </p:cNvPr>
          <p:cNvSpPr txBox="1"/>
          <p:nvPr/>
        </p:nvSpPr>
        <p:spPr>
          <a:xfrm>
            <a:off x="19398161" y="3509620"/>
            <a:ext cx="430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terrestre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761A7391-BAC0-FC55-EC43-B79DEE67495D}"/>
              </a:ext>
            </a:extLst>
          </p:cNvPr>
          <p:cNvSpPr txBox="1"/>
          <p:nvPr/>
        </p:nvSpPr>
        <p:spPr>
          <a:xfrm>
            <a:off x="19790828" y="4179492"/>
            <a:ext cx="35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Aref Ruqaa" panose="02000503000000000000" pitchFamily="2" charset="-78"/>
                <a:cs typeface="Aref Ruqaa" panose="02000503000000000000" pitchFamily="2" charset="-78"/>
              </a:rPr>
              <a:t>l'exemple du mûrier et de la buse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5E06EF6-E315-D654-0CF3-326F80E1B41C}"/>
              </a:ext>
            </a:extLst>
          </p:cNvPr>
          <p:cNvSpPr txBox="1"/>
          <p:nvPr/>
        </p:nvSpPr>
        <p:spPr>
          <a:xfrm>
            <a:off x="13134673" y="4909173"/>
            <a:ext cx="563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aquatique</a:t>
            </a:r>
          </a:p>
          <a:p>
            <a:endParaRPr lang="fr-FR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398A7EAD-5ECF-65EA-B92D-C7F804D20061}"/>
              </a:ext>
            </a:extLst>
          </p:cNvPr>
          <p:cNvSpPr txBox="1"/>
          <p:nvPr/>
        </p:nvSpPr>
        <p:spPr>
          <a:xfrm>
            <a:off x="14829482" y="5550971"/>
            <a:ext cx="35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Aref Ruqaa" panose="02000503000000000000" pitchFamily="2" charset="-78"/>
                <a:cs typeface="Aref Ruqaa" panose="02000503000000000000" pitchFamily="2" charset="-78"/>
              </a:rPr>
              <a:t>l'océan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3524720E-022B-6F40-753B-BEC40490FB88}"/>
              </a:ext>
            </a:extLst>
          </p:cNvPr>
          <p:cNvSpPr/>
          <p:nvPr/>
        </p:nvSpPr>
        <p:spPr>
          <a:xfrm>
            <a:off x="5021559" y="3388575"/>
            <a:ext cx="2322871" cy="1085118"/>
          </a:xfrm>
          <a:custGeom>
            <a:avLst/>
            <a:gdLst/>
            <a:ahLst/>
            <a:cxnLst/>
            <a:rect l="l" t="t" r="r" b="b"/>
            <a:pathLst>
              <a:path w="2401927" h="879358">
                <a:moveTo>
                  <a:pt x="1206569" y="301672"/>
                </a:moveTo>
                <a:lnTo>
                  <a:pt x="1240502" y="511817"/>
                </a:lnTo>
                <a:lnTo>
                  <a:pt x="1172338" y="511817"/>
                </a:lnTo>
                <a:close/>
                <a:moveTo>
                  <a:pt x="663644" y="301672"/>
                </a:moveTo>
                <a:lnTo>
                  <a:pt x="697577" y="511817"/>
                </a:lnTo>
                <a:lnTo>
                  <a:pt x="629413" y="511817"/>
                </a:lnTo>
                <a:close/>
                <a:moveTo>
                  <a:pt x="2002204" y="194218"/>
                </a:moveTo>
                <a:lnTo>
                  <a:pt x="2002204" y="660050"/>
                </a:lnTo>
                <a:lnTo>
                  <a:pt x="2195383" y="660050"/>
                </a:lnTo>
                <a:lnTo>
                  <a:pt x="2195383" y="598435"/>
                </a:lnTo>
                <a:lnTo>
                  <a:pt x="2071855" y="598435"/>
                </a:lnTo>
                <a:lnTo>
                  <a:pt x="2071855" y="452286"/>
                </a:lnTo>
                <a:lnTo>
                  <a:pt x="2176630" y="452286"/>
                </a:lnTo>
                <a:lnTo>
                  <a:pt x="2176630" y="391862"/>
                </a:lnTo>
                <a:lnTo>
                  <a:pt x="2071855" y="391862"/>
                </a:lnTo>
                <a:lnTo>
                  <a:pt x="2071855" y="255833"/>
                </a:lnTo>
                <a:lnTo>
                  <a:pt x="2193597" y="255833"/>
                </a:lnTo>
                <a:lnTo>
                  <a:pt x="2193597" y="194218"/>
                </a:lnTo>
                <a:close/>
                <a:moveTo>
                  <a:pt x="1716454" y="194218"/>
                </a:moveTo>
                <a:lnTo>
                  <a:pt x="1716454" y="660050"/>
                </a:lnTo>
                <a:lnTo>
                  <a:pt x="1784320" y="660050"/>
                </a:lnTo>
                <a:lnTo>
                  <a:pt x="1784320" y="400494"/>
                </a:lnTo>
                <a:cubicBezTo>
                  <a:pt x="1784320" y="392358"/>
                  <a:pt x="1782831" y="381146"/>
                  <a:pt x="1779855" y="366859"/>
                </a:cubicBezTo>
                <a:lnTo>
                  <a:pt x="1891476" y="660050"/>
                </a:lnTo>
                <a:lnTo>
                  <a:pt x="1952495" y="660050"/>
                </a:lnTo>
                <a:lnTo>
                  <a:pt x="1952495" y="194218"/>
                </a:lnTo>
                <a:lnTo>
                  <a:pt x="1884630" y="194218"/>
                </a:lnTo>
                <a:lnTo>
                  <a:pt x="1884630" y="447821"/>
                </a:lnTo>
                <a:cubicBezTo>
                  <a:pt x="1884630" y="455957"/>
                  <a:pt x="1886118" y="467169"/>
                  <a:pt x="1889095" y="481456"/>
                </a:cubicBezTo>
                <a:lnTo>
                  <a:pt x="1777473" y="194218"/>
                </a:lnTo>
                <a:close/>
                <a:moveTo>
                  <a:pt x="1584295" y="194218"/>
                </a:moveTo>
                <a:lnTo>
                  <a:pt x="1584295" y="660050"/>
                </a:lnTo>
                <a:lnTo>
                  <a:pt x="1653946" y="660050"/>
                </a:lnTo>
                <a:lnTo>
                  <a:pt x="1653946" y="194218"/>
                </a:lnTo>
                <a:close/>
                <a:moveTo>
                  <a:pt x="1358076" y="194218"/>
                </a:moveTo>
                <a:lnTo>
                  <a:pt x="1358076" y="257024"/>
                </a:lnTo>
                <a:lnTo>
                  <a:pt x="1478031" y="257024"/>
                </a:lnTo>
                <a:lnTo>
                  <a:pt x="1347658" y="622843"/>
                </a:lnTo>
                <a:lnTo>
                  <a:pt x="1347658" y="660050"/>
                </a:lnTo>
                <a:lnTo>
                  <a:pt x="1561673" y="660050"/>
                </a:lnTo>
                <a:lnTo>
                  <a:pt x="1561673" y="597245"/>
                </a:lnTo>
                <a:lnTo>
                  <a:pt x="1431002" y="597245"/>
                </a:lnTo>
                <a:lnTo>
                  <a:pt x="1561077" y="234402"/>
                </a:lnTo>
                <a:lnTo>
                  <a:pt x="1561077" y="194218"/>
                </a:lnTo>
                <a:close/>
                <a:moveTo>
                  <a:pt x="853846" y="194218"/>
                </a:moveTo>
                <a:cubicBezTo>
                  <a:pt x="825668" y="194218"/>
                  <a:pt x="811579" y="208506"/>
                  <a:pt x="811579" y="237081"/>
                </a:cubicBezTo>
                <a:lnTo>
                  <a:pt x="811579" y="617485"/>
                </a:lnTo>
                <a:cubicBezTo>
                  <a:pt x="811579" y="645862"/>
                  <a:pt x="825370" y="660050"/>
                  <a:pt x="852953" y="660050"/>
                </a:cubicBezTo>
                <a:lnTo>
                  <a:pt x="999400" y="660050"/>
                </a:lnTo>
                <a:cubicBezTo>
                  <a:pt x="1027777" y="660050"/>
                  <a:pt x="1041965" y="645862"/>
                  <a:pt x="1041965" y="617485"/>
                </a:cubicBezTo>
                <a:lnTo>
                  <a:pt x="1041965" y="410614"/>
                </a:lnTo>
                <a:lnTo>
                  <a:pt x="920223" y="410614"/>
                </a:lnTo>
                <a:lnTo>
                  <a:pt x="920223" y="469848"/>
                </a:lnTo>
                <a:lnTo>
                  <a:pt x="972016" y="469848"/>
                </a:lnTo>
                <a:lnTo>
                  <a:pt x="972016" y="600221"/>
                </a:lnTo>
                <a:lnTo>
                  <a:pt x="881230" y="600221"/>
                </a:lnTo>
                <a:lnTo>
                  <a:pt x="881230" y="254047"/>
                </a:lnTo>
                <a:lnTo>
                  <a:pt x="972016" y="254047"/>
                </a:lnTo>
                <a:lnTo>
                  <a:pt x="972016" y="336498"/>
                </a:lnTo>
                <a:lnTo>
                  <a:pt x="1041965" y="336498"/>
                </a:lnTo>
                <a:lnTo>
                  <a:pt x="1041965" y="237081"/>
                </a:lnTo>
                <a:cubicBezTo>
                  <a:pt x="1041965" y="208506"/>
                  <a:pt x="1027777" y="194218"/>
                  <a:pt x="999400" y="194218"/>
                </a:cubicBezTo>
                <a:close/>
                <a:moveTo>
                  <a:pt x="221029" y="194218"/>
                </a:moveTo>
                <a:lnTo>
                  <a:pt x="221029" y="660050"/>
                </a:lnTo>
                <a:lnTo>
                  <a:pt x="288002" y="660050"/>
                </a:lnTo>
                <a:lnTo>
                  <a:pt x="288002" y="430260"/>
                </a:lnTo>
                <a:cubicBezTo>
                  <a:pt x="288002" y="418552"/>
                  <a:pt x="286613" y="401685"/>
                  <a:pt x="283834" y="379658"/>
                </a:cubicBezTo>
                <a:lnTo>
                  <a:pt x="344259" y="617485"/>
                </a:lnTo>
                <a:lnTo>
                  <a:pt x="379680" y="617485"/>
                </a:lnTo>
                <a:lnTo>
                  <a:pt x="439806" y="379658"/>
                </a:lnTo>
                <a:cubicBezTo>
                  <a:pt x="437028" y="401288"/>
                  <a:pt x="435639" y="418155"/>
                  <a:pt x="435639" y="430260"/>
                </a:cubicBezTo>
                <a:lnTo>
                  <a:pt x="435639" y="660050"/>
                </a:lnTo>
                <a:lnTo>
                  <a:pt x="502612" y="660050"/>
                </a:lnTo>
                <a:lnTo>
                  <a:pt x="502612" y="194218"/>
                </a:lnTo>
                <a:lnTo>
                  <a:pt x="436830" y="194218"/>
                </a:lnTo>
                <a:lnTo>
                  <a:pt x="363606" y="451691"/>
                </a:lnTo>
                <a:cubicBezTo>
                  <a:pt x="362416" y="460819"/>
                  <a:pt x="361820" y="467863"/>
                  <a:pt x="361820" y="472824"/>
                </a:cubicBezTo>
                <a:cubicBezTo>
                  <a:pt x="361424" y="461513"/>
                  <a:pt x="360828" y="454469"/>
                  <a:pt x="360034" y="451691"/>
                </a:cubicBezTo>
                <a:lnTo>
                  <a:pt x="286811" y="194218"/>
                </a:lnTo>
                <a:close/>
                <a:moveTo>
                  <a:pt x="1170552" y="193623"/>
                </a:moveTo>
                <a:lnTo>
                  <a:pt x="1080363" y="658860"/>
                </a:lnTo>
                <a:lnTo>
                  <a:pt x="1080363" y="660050"/>
                </a:lnTo>
                <a:lnTo>
                  <a:pt x="1149121" y="660050"/>
                </a:lnTo>
                <a:lnTo>
                  <a:pt x="1163111" y="571646"/>
                </a:lnTo>
                <a:lnTo>
                  <a:pt x="1250324" y="571646"/>
                </a:lnTo>
                <a:lnTo>
                  <a:pt x="1264314" y="660050"/>
                </a:lnTo>
                <a:lnTo>
                  <a:pt x="1333370" y="660050"/>
                </a:lnTo>
                <a:lnTo>
                  <a:pt x="1243776" y="193623"/>
                </a:lnTo>
                <a:close/>
                <a:moveTo>
                  <a:pt x="627627" y="193623"/>
                </a:moveTo>
                <a:lnTo>
                  <a:pt x="537438" y="658860"/>
                </a:lnTo>
                <a:lnTo>
                  <a:pt x="537438" y="660050"/>
                </a:lnTo>
                <a:lnTo>
                  <a:pt x="606196" y="660050"/>
                </a:lnTo>
                <a:lnTo>
                  <a:pt x="620186" y="571646"/>
                </a:lnTo>
                <a:lnTo>
                  <a:pt x="707399" y="571646"/>
                </a:lnTo>
                <a:lnTo>
                  <a:pt x="721389" y="660050"/>
                </a:lnTo>
                <a:lnTo>
                  <a:pt x="790445" y="660050"/>
                </a:lnTo>
                <a:lnTo>
                  <a:pt x="700851" y="193623"/>
                </a:lnTo>
                <a:close/>
                <a:moveTo>
                  <a:pt x="0" y="0"/>
                </a:moveTo>
                <a:lnTo>
                  <a:pt x="2401927" y="0"/>
                </a:lnTo>
                <a:lnTo>
                  <a:pt x="2401927" y="879358"/>
                </a:lnTo>
                <a:lnTo>
                  <a:pt x="0" y="879358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474793C-12B6-A6B6-9C7B-D9A842921D1D}"/>
              </a:ext>
            </a:extLst>
          </p:cNvPr>
          <p:cNvSpPr txBox="1"/>
          <p:nvPr/>
        </p:nvSpPr>
        <p:spPr>
          <a:xfrm>
            <a:off x="12357871" y="6192852"/>
            <a:ext cx="7040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i="0" dirty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Une chaîne trophique parasitaire</a:t>
            </a:r>
            <a:endParaRPr lang="fr-FR" sz="36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202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9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34FE24-4580-105A-8DAE-5CA817CCF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DF9F3E9E-4720-B1EA-EE87-0904DD3BF5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54" r="33272"/>
          <a:stretch>
            <a:fillRect/>
          </a:stretch>
        </p:blipFill>
        <p:spPr>
          <a:xfrm>
            <a:off x="2137569" y="1282699"/>
            <a:ext cx="2493963" cy="429260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141D2F4A-5844-9966-D575-AD29DEDDD0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9" t="-7" r="49343" b="7"/>
          <a:stretch>
            <a:fillRect/>
          </a:stretch>
        </p:blipFill>
        <p:spPr>
          <a:xfrm>
            <a:off x="4849019" y="1282419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B4686C38-07D0-F984-DFF8-EAD89B76EAC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02" r="46714"/>
          <a:stretch>
            <a:fillRect/>
          </a:stretch>
        </p:blipFill>
        <p:spPr>
          <a:xfrm>
            <a:off x="-608806" y="1282699"/>
            <a:ext cx="2492375" cy="4292600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20329F26-EBB4-F212-6F41-C15E3C01F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81" r="41785"/>
          <a:stretch>
            <a:fillRect/>
          </a:stretch>
        </p:blipFill>
        <p:spPr>
          <a:xfrm>
            <a:off x="7633494" y="1282699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427FAF43-7579-E8C8-4AD7-5660163FC4D0}"/>
              </a:ext>
            </a:extLst>
          </p:cNvPr>
          <p:cNvSpPr/>
          <p:nvPr/>
        </p:nvSpPr>
        <p:spPr>
          <a:xfrm>
            <a:off x="-1479867" y="-701040"/>
            <a:ext cx="15224760" cy="2453640"/>
          </a:xfrm>
          <a:prstGeom prst="ellipse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8C2830-AE69-A96E-B514-7BE80B426657}"/>
              </a:ext>
            </a:extLst>
          </p:cNvPr>
          <p:cNvSpPr/>
          <p:nvPr/>
        </p:nvSpPr>
        <p:spPr>
          <a:xfrm>
            <a:off x="-1724297" y="5105401"/>
            <a:ext cx="15621590" cy="2453640"/>
          </a:xfrm>
          <a:prstGeom prst="ellipse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1D9D865-0068-A05A-8CEC-D764CF74A8FC}"/>
              </a:ext>
            </a:extLst>
          </p:cNvPr>
          <p:cNvSpPr txBox="1"/>
          <p:nvPr/>
        </p:nvSpPr>
        <p:spPr>
          <a:xfrm>
            <a:off x="4715511" y="866921"/>
            <a:ext cx="3138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rial Black" panose="020B0A04020102020204" pitchFamily="34" charset="0"/>
              </a:rPr>
              <a:t>Consommateur Secondaire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EC15536-D434-EE11-2B0A-63C3F50AAE05}"/>
              </a:ext>
            </a:extLst>
          </p:cNvPr>
          <p:cNvSpPr txBox="1"/>
          <p:nvPr/>
        </p:nvSpPr>
        <p:spPr>
          <a:xfrm>
            <a:off x="5174272" y="5320534"/>
            <a:ext cx="1916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gency FB" panose="020B0503020202020204" pitchFamily="34" charset="0"/>
              </a:rPr>
              <a:t>      Mésange </a:t>
            </a:r>
          </a:p>
          <a:p>
            <a:r>
              <a:rPr lang="fr-FR" sz="2400" dirty="0">
                <a:solidFill>
                  <a:schemeClr val="bg1"/>
                </a:solidFill>
                <a:latin typeface="Agency FB" panose="020B0503020202020204" pitchFamily="34" charset="0"/>
              </a:rPr>
              <a:t>(petit carnivore)</a:t>
            </a:r>
          </a:p>
        </p:txBody>
      </p:sp>
    </p:spTree>
    <p:extLst>
      <p:ext uri="{BB962C8B-B14F-4D97-AF65-F5344CB8AC3E}">
        <p14:creationId xmlns:p14="http://schemas.microsoft.com/office/powerpoint/2010/main" val="3901953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9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00A25E-CC23-4873-503C-71951216E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64F842DD-0A60-63D3-6856-85684C2B79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54" r="33272"/>
          <a:stretch>
            <a:fillRect/>
          </a:stretch>
        </p:blipFill>
        <p:spPr>
          <a:xfrm>
            <a:off x="-610394" y="1282699"/>
            <a:ext cx="2493963" cy="429260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B5DA646C-343F-C5D5-1525-AE7ABC4E26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39" t="-7" r="49343" b="7"/>
          <a:stretch>
            <a:fillRect/>
          </a:stretch>
        </p:blipFill>
        <p:spPr>
          <a:xfrm>
            <a:off x="2101056" y="1282419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D2C42E6F-F609-1690-1B9E-35830D3ECBA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02" r="46714"/>
          <a:stretch>
            <a:fillRect/>
          </a:stretch>
        </p:blipFill>
        <p:spPr>
          <a:xfrm>
            <a:off x="-3356769" y="1282699"/>
            <a:ext cx="2492375" cy="4292600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8339267D-043D-47E6-2496-AD3F306C14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" r="41785"/>
          <a:stretch>
            <a:fillRect/>
          </a:stretch>
        </p:blipFill>
        <p:spPr>
          <a:xfrm>
            <a:off x="4885531" y="1282699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A6826C98-93D6-AAB5-E711-A1A9DBFC33CE}"/>
              </a:ext>
            </a:extLst>
          </p:cNvPr>
          <p:cNvSpPr/>
          <p:nvPr/>
        </p:nvSpPr>
        <p:spPr>
          <a:xfrm>
            <a:off x="-1479867" y="-701040"/>
            <a:ext cx="15224760" cy="2453640"/>
          </a:xfrm>
          <a:prstGeom prst="ellipse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DBC33A0-CBA8-8263-EC7C-E5E595BE347B}"/>
              </a:ext>
            </a:extLst>
          </p:cNvPr>
          <p:cNvSpPr/>
          <p:nvPr/>
        </p:nvSpPr>
        <p:spPr>
          <a:xfrm>
            <a:off x="-1802674" y="5105401"/>
            <a:ext cx="15699967" cy="2453640"/>
          </a:xfrm>
          <a:prstGeom prst="ellipse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8FEF714-4773-A72C-4766-6ACE19C7B1A9}"/>
              </a:ext>
            </a:extLst>
          </p:cNvPr>
          <p:cNvSpPr txBox="1"/>
          <p:nvPr/>
        </p:nvSpPr>
        <p:spPr>
          <a:xfrm>
            <a:off x="4849019" y="866920"/>
            <a:ext cx="3138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rial Black" panose="020B0A04020102020204" pitchFamily="34" charset="0"/>
              </a:rPr>
              <a:t>Consommateur Tertiaire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A946D3A-B978-D59F-251F-EF5E1C871865}"/>
              </a:ext>
            </a:extLst>
          </p:cNvPr>
          <p:cNvSpPr txBox="1"/>
          <p:nvPr/>
        </p:nvSpPr>
        <p:spPr>
          <a:xfrm>
            <a:off x="5095020" y="5320674"/>
            <a:ext cx="2074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gency FB" panose="020B0503020202020204" pitchFamily="34" charset="0"/>
              </a:rPr>
              <a:t>           Buse</a:t>
            </a:r>
          </a:p>
          <a:p>
            <a:r>
              <a:rPr lang="fr-FR" sz="2400" dirty="0">
                <a:solidFill>
                  <a:schemeClr val="bg1"/>
                </a:solidFill>
                <a:latin typeface="Agency FB" panose="020B0503020202020204" pitchFamily="34" charset="0"/>
              </a:rPr>
              <a:t> (grand prédateur)</a:t>
            </a:r>
          </a:p>
        </p:txBody>
      </p:sp>
    </p:spTree>
    <p:extLst>
      <p:ext uri="{BB962C8B-B14F-4D97-AF65-F5344CB8AC3E}">
        <p14:creationId xmlns:p14="http://schemas.microsoft.com/office/powerpoint/2010/main" val="1759119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AC7A9B-4104-DA56-0211-045FA78A6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1CAE84-136D-1DFF-F37A-FBE784BEC961}"/>
              </a:ext>
            </a:extLst>
          </p:cNvPr>
          <p:cNvSpPr/>
          <p:nvPr/>
        </p:nvSpPr>
        <p:spPr>
          <a:xfrm>
            <a:off x="334963" y="333375"/>
            <a:ext cx="11522075" cy="6156325"/>
          </a:xfrm>
          <a:prstGeom prst="rect">
            <a:avLst/>
          </a:prstGeom>
          <a:solidFill>
            <a:srgbClr val="0929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941D29-FF6D-BAD5-F032-3EBC5C6C7153}"/>
              </a:ext>
            </a:extLst>
          </p:cNvPr>
          <p:cNvSpPr/>
          <p:nvPr/>
        </p:nvSpPr>
        <p:spPr>
          <a:xfrm>
            <a:off x="0" y="785308"/>
            <a:ext cx="7551868" cy="32595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latin typeface="Arial Black" panose="020B0A04020102020204" pitchFamily="34" charset="0"/>
              </a:rPr>
              <a:t>Chaîne trophique   prédateurs aquatique :</a:t>
            </a:r>
          </a:p>
          <a:p>
            <a:pPr algn="ctr"/>
            <a:r>
              <a:rPr lang="fr-FR" sz="4000" dirty="0">
                <a:latin typeface="Arial Black" panose="020B0A04020102020204" pitchFamily="34" charset="0"/>
              </a:rPr>
              <a:t>       </a:t>
            </a:r>
            <a:r>
              <a:rPr lang="fr-FR" sz="4000" dirty="0">
                <a:latin typeface="Agency FB" panose="020B0503020202020204" pitchFamily="34" charset="0"/>
              </a:rPr>
              <a:t>l'océan</a:t>
            </a:r>
            <a:endParaRPr lang="fr-FR" sz="2800" dirty="0">
              <a:latin typeface="Agency FB" panose="020B05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34AC87-8FD1-05FE-A97A-03D535F1698C}"/>
              </a:ext>
            </a:extLst>
          </p:cNvPr>
          <p:cNvSpPr/>
          <p:nvPr/>
        </p:nvSpPr>
        <p:spPr>
          <a:xfrm>
            <a:off x="5974933" y="2851266"/>
            <a:ext cx="2235200" cy="2162628"/>
          </a:xfrm>
          <a:prstGeom prst="rect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A22741-96CA-B425-D154-0F4AA909F1C3}"/>
              </a:ext>
            </a:extLst>
          </p:cNvPr>
          <p:cNvSpPr/>
          <p:nvPr/>
        </p:nvSpPr>
        <p:spPr>
          <a:xfrm>
            <a:off x="10726056" y="0"/>
            <a:ext cx="1465943" cy="132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5453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0879F4-2DFC-64C2-78B9-3B66DBD01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A87F8DC2-8546-239F-C7D8-4732D330A0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09" t="5744" r="19795" b="-8"/>
          <a:stretch>
            <a:fillRect/>
          </a:stretch>
        </p:blipFill>
        <p:spPr>
          <a:xfrm>
            <a:off x="7632699" y="1282420"/>
            <a:ext cx="2493963" cy="429288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3A3A1B4C-E42F-CDB6-73E4-FE4191EFA75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24" r="16307"/>
          <a:stretch>
            <a:fillRect/>
          </a:stretch>
        </p:blipFill>
        <p:spPr>
          <a:xfrm>
            <a:off x="10380663" y="1282420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6C399F75-7197-A85E-98FE-9DABDDA817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9" r="30449"/>
          <a:stretch/>
        </p:blipFill>
        <p:spPr>
          <a:xfrm>
            <a:off x="4886325" y="1282700"/>
            <a:ext cx="2492375" cy="4292600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AE26F77E-C1FB-3F62-9DA6-6D3B5357BD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25" t="7" r="19567" b="-7"/>
          <a:stretch>
            <a:fillRect/>
          </a:stretch>
        </p:blipFill>
        <p:spPr>
          <a:xfrm>
            <a:off x="13128625" y="1282700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69A37174-B7C2-1C5C-73C3-22D21E076EF0}"/>
              </a:ext>
            </a:extLst>
          </p:cNvPr>
          <p:cNvSpPr/>
          <p:nvPr/>
        </p:nvSpPr>
        <p:spPr>
          <a:xfrm>
            <a:off x="-1479867" y="-701040"/>
            <a:ext cx="1522476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71F44EF-52F8-E7D8-3B1C-7A9A0E9CA17E}"/>
              </a:ext>
            </a:extLst>
          </p:cNvPr>
          <p:cNvSpPr/>
          <p:nvPr/>
        </p:nvSpPr>
        <p:spPr>
          <a:xfrm>
            <a:off x="-1479867" y="5105401"/>
            <a:ext cx="1537716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7CB8F5B-54FA-528F-3B85-5C15263A0B8F}"/>
              </a:ext>
            </a:extLst>
          </p:cNvPr>
          <p:cNvSpPr txBox="1"/>
          <p:nvPr/>
        </p:nvSpPr>
        <p:spPr>
          <a:xfrm>
            <a:off x="4652963" y="1020810"/>
            <a:ext cx="302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Arial Black" panose="020B0A04020102020204" pitchFamily="34" charset="0"/>
              </a:rPr>
              <a:t>Phytoplancton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1946C4E-5591-E9EE-796C-26B1C9D50506}"/>
              </a:ext>
            </a:extLst>
          </p:cNvPr>
          <p:cNvSpPr txBox="1"/>
          <p:nvPr/>
        </p:nvSpPr>
        <p:spPr>
          <a:xfrm>
            <a:off x="5013323" y="5237025"/>
            <a:ext cx="2492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gency FB" panose="020B0503020202020204" pitchFamily="34" charset="0"/>
              </a:rPr>
              <a:t>         Producteur microscopique utilisant la lumière du soleil.</a:t>
            </a:r>
          </a:p>
        </p:txBody>
      </p:sp>
    </p:spTree>
    <p:extLst>
      <p:ext uri="{BB962C8B-B14F-4D97-AF65-F5344CB8AC3E}">
        <p14:creationId xmlns:p14="http://schemas.microsoft.com/office/powerpoint/2010/main" val="3783549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00B298-8703-DD78-BA65-F741D1B1E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1A54B8E3-6BF6-7DCD-75D3-8A37264B69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9" t="5744" r="19795" b="-8"/>
          <a:stretch>
            <a:fillRect/>
          </a:stretch>
        </p:blipFill>
        <p:spPr>
          <a:xfrm>
            <a:off x="4920456" y="1282560"/>
            <a:ext cx="2493963" cy="429288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85B89F31-1D22-1406-3378-09FFE6C5107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24" r="16307"/>
          <a:stretch>
            <a:fillRect/>
          </a:stretch>
        </p:blipFill>
        <p:spPr>
          <a:xfrm>
            <a:off x="7668420" y="1282560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A7B157C5-C36B-9781-09B1-ED998F6F44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49" r="30449"/>
          <a:stretch/>
        </p:blipFill>
        <p:spPr>
          <a:xfrm>
            <a:off x="2174082" y="1282840"/>
            <a:ext cx="2492375" cy="4292600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301824B7-FA13-E68C-FDB0-278046FD03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25" t="7" r="19567" b="-7"/>
          <a:stretch>
            <a:fillRect/>
          </a:stretch>
        </p:blipFill>
        <p:spPr>
          <a:xfrm>
            <a:off x="10416382" y="1282840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20E08672-F120-8B3E-770C-8A111191B0CF}"/>
              </a:ext>
            </a:extLst>
          </p:cNvPr>
          <p:cNvSpPr/>
          <p:nvPr/>
        </p:nvSpPr>
        <p:spPr>
          <a:xfrm>
            <a:off x="-1479867" y="-701040"/>
            <a:ext cx="1522476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025D32B-D79F-B1B4-0983-5DFA29C017AB}"/>
              </a:ext>
            </a:extLst>
          </p:cNvPr>
          <p:cNvSpPr/>
          <p:nvPr/>
        </p:nvSpPr>
        <p:spPr>
          <a:xfrm>
            <a:off x="-1672046" y="5105401"/>
            <a:ext cx="15569339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813115-B224-9A61-F301-64FF7EF56B49}"/>
              </a:ext>
            </a:extLst>
          </p:cNvPr>
          <p:cNvSpPr txBox="1"/>
          <p:nvPr/>
        </p:nvSpPr>
        <p:spPr>
          <a:xfrm>
            <a:off x="4829179" y="1020950"/>
            <a:ext cx="302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Arial Black" panose="020B0A04020102020204" pitchFamily="34" charset="0"/>
              </a:rPr>
              <a:t>Zooplancton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3473C08-13B1-F97F-7AC4-E4BB7EC9D803}"/>
              </a:ext>
            </a:extLst>
          </p:cNvPr>
          <p:cNvSpPr txBox="1"/>
          <p:nvPr/>
        </p:nvSpPr>
        <p:spPr>
          <a:xfrm>
            <a:off x="4922044" y="5236885"/>
            <a:ext cx="2936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gency FB" panose="020B0503020202020204" pitchFamily="34" charset="0"/>
              </a:rPr>
              <a:t>Consommateur primaire</a:t>
            </a:r>
          </a:p>
          <a:p>
            <a:r>
              <a:rPr lang="fr-FR" sz="2400" dirty="0">
                <a:solidFill>
                  <a:schemeClr val="bg1"/>
                </a:solidFill>
                <a:latin typeface="Agency FB" panose="020B0503020202020204" pitchFamily="34" charset="0"/>
              </a:rPr>
              <a:t> (se nourrit des phytoplancton).</a:t>
            </a:r>
          </a:p>
        </p:txBody>
      </p:sp>
    </p:spTree>
    <p:extLst>
      <p:ext uri="{BB962C8B-B14F-4D97-AF65-F5344CB8AC3E}">
        <p14:creationId xmlns:p14="http://schemas.microsoft.com/office/powerpoint/2010/main" val="3242697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F929BA-AA0A-631D-EEE4-E960861FF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A633658C-C613-2D08-73E5-CA4762301E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09" t="5744" r="19795" b="-8"/>
          <a:stretch>
            <a:fillRect/>
          </a:stretch>
        </p:blipFill>
        <p:spPr>
          <a:xfrm>
            <a:off x="2162969" y="1282560"/>
            <a:ext cx="2493963" cy="429288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CF7DDC03-3790-6DBF-A565-4F544078633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4" r="16307"/>
          <a:stretch>
            <a:fillRect/>
          </a:stretch>
        </p:blipFill>
        <p:spPr>
          <a:xfrm>
            <a:off x="4910933" y="1282560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763DC006-3241-0047-1A56-BC37274159D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49" r="30449"/>
          <a:stretch/>
        </p:blipFill>
        <p:spPr>
          <a:xfrm>
            <a:off x="-583405" y="1282840"/>
            <a:ext cx="2492375" cy="4292600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5779E0A6-48CD-7470-A3F7-61B0FEEED3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25" t="7" r="19567" b="-7"/>
          <a:stretch>
            <a:fillRect/>
          </a:stretch>
        </p:blipFill>
        <p:spPr>
          <a:xfrm>
            <a:off x="7658895" y="1282840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FAA0092A-1477-7BC4-A662-B068A47B1802}"/>
              </a:ext>
            </a:extLst>
          </p:cNvPr>
          <p:cNvSpPr/>
          <p:nvPr/>
        </p:nvSpPr>
        <p:spPr>
          <a:xfrm>
            <a:off x="-1479867" y="-701040"/>
            <a:ext cx="1522476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EEC3131-4325-DD32-6861-C279FA8A1509}"/>
              </a:ext>
            </a:extLst>
          </p:cNvPr>
          <p:cNvSpPr/>
          <p:nvPr/>
        </p:nvSpPr>
        <p:spPr>
          <a:xfrm>
            <a:off x="-1672046" y="5105401"/>
            <a:ext cx="15569339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A5FE535-AD60-4F2F-AC8E-C67B9CDD3188}"/>
              </a:ext>
            </a:extLst>
          </p:cNvPr>
          <p:cNvSpPr txBox="1"/>
          <p:nvPr/>
        </p:nvSpPr>
        <p:spPr>
          <a:xfrm>
            <a:off x="4829179" y="1020950"/>
            <a:ext cx="302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Arial Black" panose="020B0A04020102020204" pitchFamily="34" charset="0"/>
              </a:rPr>
              <a:t>Petit poisson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2DECF02-83D4-9D04-F0A1-C30EC696C00A}"/>
              </a:ext>
            </a:extLst>
          </p:cNvPr>
          <p:cNvSpPr txBox="1"/>
          <p:nvPr/>
        </p:nvSpPr>
        <p:spPr>
          <a:xfrm>
            <a:off x="4922045" y="5236885"/>
            <a:ext cx="2613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gency FB" panose="020B0503020202020204" pitchFamily="34" charset="0"/>
              </a:rPr>
              <a:t>Consommateur secondaire (se nourrit de zooplancton).</a:t>
            </a:r>
          </a:p>
        </p:txBody>
      </p:sp>
    </p:spTree>
    <p:extLst>
      <p:ext uri="{BB962C8B-B14F-4D97-AF65-F5344CB8AC3E}">
        <p14:creationId xmlns:p14="http://schemas.microsoft.com/office/powerpoint/2010/main" val="2352610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265F2E-7222-41E4-C3FD-0DD3F9783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A932415B-FB73-3C70-6D68-218516201C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09" t="5744" r="19795" b="-8"/>
          <a:stretch>
            <a:fillRect/>
          </a:stretch>
        </p:blipFill>
        <p:spPr>
          <a:xfrm>
            <a:off x="-573881" y="1282560"/>
            <a:ext cx="2493963" cy="429288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04FF084A-586C-E469-AA8F-683695BB09C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24" r="16307"/>
          <a:stretch>
            <a:fillRect/>
          </a:stretch>
        </p:blipFill>
        <p:spPr>
          <a:xfrm>
            <a:off x="2174083" y="1282560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864306E3-2465-6941-4BB5-89877E8F2A4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49" r="30449"/>
          <a:stretch/>
        </p:blipFill>
        <p:spPr>
          <a:xfrm>
            <a:off x="-3320255" y="1282840"/>
            <a:ext cx="2492375" cy="4292600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FF6B704F-5B67-B210-348F-889C717263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5" t="7" r="19567" b="-7"/>
          <a:stretch>
            <a:fillRect/>
          </a:stretch>
        </p:blipFill>
        <p:spPr>
          <a:xfrm>
            <a:off x="4922045" y="1282840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54203396-AB9A-828C-C734-2ACA44DE811F}"/>
              </a:ext>
            </a:extLst>
          </p:cNvPr>
          <p:cNvSpPr/>
          <p:nvPr/>
        </p:nvSpPr>
        <p:spPr>
          <a:xfrm>
            <a:off x="-1479867" y="-701040"/>
            <a:ext cx="1522476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2BEFF4F-853F-716C-8D1E-67393E219A18}"/>
              </a:ext>
            </a:extLst>
          </p:cNvPr>
          <p:cNvSpPr/>
          <p:nvPr/>
        </p:nvSpPr>
        <p:spPr>
          <a:xfrm>
            <a:off x="-1672046" y="5105401"/>
            <a:ext cx="15569339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3101215-7804-5910-B123-CEEF88D8784F}"/>
              </a:ext>
            </a:extLst>
          </p:cNvPr>
          <p:cNvSpPr txBox="1"/>
          <p:nvPr/>
        </p:nvSpPr>
        <p:spPr>
          <a:xfrm>
            <a:off x="5313606" y="1020950"/>
            <a:ext cx="167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Arial Black" panose="020B0A04020102020204" pitchFamily="34" charset="0"/>
              </a:rPr>
              <a:t>Requin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2940E6-0AB1-16AA-5B02-0C9003528188}"/>
              </a:ext>
            </a:extLst>
          </p:cNvPr>
          <p:cNvSpPr txBox="1"/>
          <p:nvPr/>
        </p:nvSpPr>
        <p:spPr>
          <a:xfrm>
            <a:off x="4862513" y="5236885"/>
            <a:ext cx="2613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gency FB" panose="020B0503020202020204" pitchFamily="34" charset="0"/>
              </a:rPr>
              <a:t>Consommateur tertiaire (prédateur au sommet de la chaîne).</a:t>
            </a:r>
          </a:p>
        </p:txBody>
      </p:sp>
    </p:spTree>
    <p:extLst>
      <p:ext uri="{BB962C8B-B14F-4D97-AF65-F5344CB8AC3E}">
        <p14:creationId xmlns:p14="http://schemas.microsoft.com/office/powerpoint/2010/main" val="2017377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FF268C-2C4A-5535-D0DE-7AAC2635A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8448EF-D818-E1F4-4EF9-E784F58C3D86}"/>
              </a:ext>
            </a:extLst>
          </p:cNvPr>
          <p:cNvSpPr/>
          <p:nvPr/>
        </p:nvSpPr>
        <p:spPr>
          <a:xfrm>
            <a:off x="334963" y="333375"/>
            <a:ext cx="11522075" cy="61563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89E860-A637-6055-D910-BB4399481EFB}"/>
              </a:ext>
            </a:extLst>
          </p:cNvPr>
          <p:cNvSpPr/>
          <p:nvPr/>
        </p:nvSpPr>
        <p:spPr>
          <a:xfrm>
            <a:off x="0" y="785308"/>
            <a:ext cx="7551868" cy="3259567"/>
          </a:xfrm>
          <a:prstGeom prst="rect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latin typeface="Arial Black" panose="020B0A04020102020204" pitchFamily="34" charset="0"/>
              </a:rPr>
              <a:t>Une chaîne trophique parasitaire :</a:t>
            </a:r>
          </a:p>
          <a:p>
            <a:pPr algn="ctr"/>
            <a:r>
              <a:rPr lang="fr-FR" sz="4000" dirty="0">
                <a:latin typeface="Arial Black" panose="020B0A04020102020204" pitchFamily="34" charset="0"/>
              </a:rPr>
              <a:t>      </a:t>
            </a:r>
            <a:endParaRPr lang="fr-FR" sz="2800" dirty="0">
              <a:latin typeface="Agency FB" panose="020B05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85167-97AE-9642-AF28-31639B1B7961}"/>
              </a:ext>
            </a:extLst>
          </p:cNvPr>
          <p:cNvSpPr/>
          <p:nvPr/>
        </p:nvSpPr>
        <p:spPr>
          <a:xfrm>
            <a:off x="5974933" y="2851266"/>
            <a:ext cx="2235200" cy="21626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F75617-65EB-DCC2-41FF-ABB60E0A2E85}"/>
              </a:ext>
            </a:extLst>
          </p:cNvPr>
          <p:cNvSpPr/>
          <p:nvPr/>
        </p:nvSpPr>
        <p:spPr>
          <a:xfrm>
            <a:off x="10726056" y="0"/>
            <a:ext cx="1465943" cy="1320800"/>
          </a:xfrm>
          <a:prstGeom prst="rect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94270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79A386-B77F-168C-B6D6-7B8781691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1FCEEC91-9DF2-DC04-3A25-CB11A4054E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51" t="1" r="36924" b="-8"/>
          <a:stretch>
            <a:fillRect/>
          </a:stretch>
        </p:blipFill>
        <p:spPr>
          <a:xfrm>
            <a:off x="10231435" y="1282420"/>
            <a:ext cx="2492375" cy="429288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8E18FDBB-84FF-8E45-ED60-1D93E9486F1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42" r="30242"/>
          <a:stretch/>
        </p:blipFill>
        <p:spPr>
          <a:xfrm>
            <a:off x="7505698" y="1282420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97BEB8DE-56A7-9378-C733-43477BF01D5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7" t="12394" r="28878" b="44"/>
          <a:stretch>
            <a:fillRect/>
          </a:stretch>
        </p:blipFill>
        <p:spPr>
          <a:xfrm>
            <a:off x="4886326" y="1544030"/>
            <a:ext cx="2387597" cy="3696185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8E29FFC4-7A44-E28B-7783-B9A5840EC1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8" r="38550"/>
          <a:stretch>
            <a:fillRect/>
          </a:stretch>
        </p:blipFill>
        <p:spPr>
          <a:xfrm>
            <a:off x="13128625" y="1282700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524130BE-1117-98E1-65CC-4F6D63E7CCD7}"/>
              </a:ext>
            </a:extLst>
          </p:cNvPr>
          <p:cNvSpPr/>
          <p:nvPr/>
        </p:nvSpPr>
        <p:spPr>
          <a:xfrm>
            <a:off x="-1479867" y="-701040"/>
            <a:ext cx="1522476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A90A889-8030-86CF-84B2-6C7B68DAAB6F}"/>
              </a:ext>
            </a:extLst>
          </p:cNvPr>
          <p:cNvSpPr/>
          <p:nvPr/>
        </p:nvSpPr>
        <p:spPr>
          <a:xfrm>
            <a:off x="-1479867" y="5105401"/>
            <a:ext cx="1537716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6EB3883-11A0-C7DC-0065-07A88AE89032}"/>
              </a:ext>
            </a:extLst>
          </p:cNvPr>
          <p:cNvSpPr txBox="1"/>
          <p:nvPr/>
        </p:nvSpPr>
        <p:spPr>
          <a:xfrm>
            <a:off x="5290342" y="1020810"/>
            <a:ext cx="1704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Arial Black" panose="020B0A04020102020204" pitchFamily="34" charset="0"/>
              </a:rPr>
              <a:t>Plantes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19F5ACB-B5D1-03F1-FBAF-3008E57EAF09}"/>
              </a:ext>
            </a:extLst>
          </p:cNvPr>
          <p:cNvSpPr txBox="1"/>
          <p:nvPr/>
        </p:nvSpPr>
        <p:spPr>
          <a:xfrm>
            <a:off x="5407183" y="5135898"/>
            <a:ext cx="1471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gency FB" panose="020B0503020202020204" pitchFamily="34" charset="0"/>
              </a:rPr>
              <a:t>producteurs</a:t>
            </a:r>
          </a:p>
        </p:txBody>
      </p:sp>
    </p:spTree>
    <p:extLst>
      <p:ext uri="{BB962C8B-B14F-4D97-AF65-F5344CB8AC3E}">
        <p14:creationId xmlns:p14="http://schemas.microsoft.com/office/powerpoint/2010/main" val="1461824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66DFD8-939D-B157-BF76-D2680B4D6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06EB875D-9311-3146-3BB4-8308E681CEA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51" t="1" r="36924" b="-8"/>
          <a:stretch>
            <a:fillRect/>
          </a:stretch>
        </p:blipFill>
        <p:spPr>
          <a:xfrm>
            <a:off x="7827963" y="1282560"/>
            <a:ext cx="2492375" cy="429288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C3320392-F79B-B44C-23EA-56D6ECA1C6A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2" r="30242"/>
          <a:stretch/>
        </p:blipFill>
        <p:spPr>
          <a:xfrm>
            <a:off x="4945857" y="1282840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84ABC70E-CB9E-4DD8-8897-CF757F00942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07" r="25807"/>
          <a:stretch/>
        </p:blipFill>
        <p:spPr>
          <a:xfrm>
            <a:off x="2211388" y="1283120"/>
            <a:ext cx="2492375" cy="4292600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AB2B476D-0211-80CF-AFA1-34F22E0913B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8" r="38550"/>
          <a:stretch>
            <a:fillRect/>
          </a:stretch>
        </p:blipFill>
        <p:spPr>
          <a:xfrm>
            <a:off x="10453688" y="1283120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4459331A-E17E-5038-5016-646F5DB5A115}"/>
              </a:ext>
            </a:extLst>
          </p:cNvPr>
          <p:cNvSpPr/>
          <p:nvPr/>
        </p:nvSpPr>
        <p:spPr>
          <a:xfrm>
            <a:off x="-1479867" y="-701040"/>
            <a:ext cx="1522476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EA26705-6385-091A-9989-7F299F87E843}"/>
              </a:ext>
            </a:extLst>
          </p:cNvPr>
          <p:cNvSpPr/>
          <p:nvPr/>
        </p:nvSpPr>
        <p:spPr>
          <a:xfrm>
            <a:off x="-1479867" y="5105401"/>
            <a:ext cx="1537716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002BE85-33BF-EA1F-F279-9BBFA1C07CEC}"/>
              </a:ext>
            </a:extLst>
          </p:cNvPr>
          <p:cNvSpPr txBox="1"/>
          <p:nvPr/>
        </p:nvSpPr>
        <p:spPr>
          <a:xfrm>
            <a:off x="5013323" y="1020950"/>
            <a:ext cx="2335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Arial Black" panose="020B0A04020102020204" pitchFamily="34" charset="0"/>
              </a:rPr>
              <a:t>Herbivores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17595F8-72DD-22CA-4910-34D8ED8EF2E8}"/>
              </a:ext>
            </a:extLst>
          </p:cNvPr>
          <p:cNvSpPr txBox="1"/>
          <p:nvPr/>
        </p:nvSpPr>
        <p:spPr>
          <a:xfrm>
            <a:off x="5248430" y="5320745"/>
            <a:ext cx="1864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gency FB" panose="020B0503020202020204" pitchFamily="34" charset="0"/>
              </a:rPr>
              <a:t>consommateurs primaires</a:t>
            </a:r>
          </a:p>
        </p:txBody>
      </p:sp>
    </p:spTree>
    <p:extLst>
      <p:ext uri="{BB962C8B-B14F-4D97-AF65-F5344CB8AC3E}">
        <p14:creationId xmlns:p14="http://schemas.microsoft.com/office/powerpoint/2010/main" val="313016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0D207-033B-40DC-9A1D-A6829D05A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C92DEC-B6C8-6EFC-224C-5F31E4C93A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5D2A74-622C-73FA-BEA1-D009246D0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8554" y="3738225"/>
            <a:ext cx="9144000" cy="1655762"/>
          </a:xfr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9D41BFE-8DED-06F7-7883-45FFA1637A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3162854-16D4-A2FA-05A0-6C89BFE30CE5}"/>
              </a:ext>
            </a:extLst>
          </p:cNvPr>
          <p:cNvSpPr txBox="1"/>
          <p:nvPr/>
        </p:nvSpPr>
        <p:spPr>
          <a:xfrm>
            <a:off x="786366" y="894101"/>
            <a:ext cx="53096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5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les différentes</a:t>
            </a:r>
            <a:endParaRPr lang="fr-FR" sz="3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r>
              <a:rPr lang="fr-FR" sz="44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chaînes </a:t>
            </a:r>
          </a:p>
          <a:p>
            <a:r>
              <a:rPr lang="fr-FR" sz="44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trophiques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74AC87C-F5D9-B282-0682-5B6AD8B81B1A}"/>
              </a:ext>
            </a:extLst>
          </p:cNvPr>
          <p:cNvSpPr txBox="1"/>
          <p:nvPr/>
        </p:nvSpPr>
        <p:spPr>
          <a:xfrm>
            <a:off x="6703926" y="2584306"/>
            <a:ext cx="5201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des prédateurs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9D15165-683A-4027-DC62-5B5A933FEA69}"/>
              </a:ext>
            </a:extLst>
          </p:cNvPr>
          <p:cNvSpPr txBox="1"/>
          <p:nvPr/>
        </p:nvSpPr>
        <p:spPr>
          <a:xfrm>
            <a:off x="6822374" y="3939692"/>
            <a:ext cx="5631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détritivore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F3CDEE-B108-1E85-F4DE-7AF50CDFC8B6}"/>
              </a:ext>
            </a:extLst>
          </p:cNvPr>
          <p:cNvSpPr txBox="1"/>
          <p:nvPr/>
        </p:nvSpPr>
        <p:spPr>
          <a:xfrm>
            <a:off x="12978366" y="1497777"/>
            <a:ext cx="9177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i="1" spc="300" dirty="0">
                <a:solidFill>
                  <a:schemeClr val="bg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Chaînes</a:t>
            </a:r>
            <a:r>
              <a:rPr lang="fr-FR" sz="4000" b="1" i="1" dirty="0">
                <a:solidFill>
                  <a:schemeClr val="bg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B13F5C-488C-6849-892D-C284CEE09FD2}"/>
              </a:ext>
            </a:extLst>
          </p:cNvPr>
          <p:cNvSpPr txBox="1"/>
          <p:nvPr/>
        </p:nvSpPr>
        <p:spPr>
          <a:xfrm>
            <a:off x="13084995" y="1122364"/>
            <a:ext cx="3879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spc="300" dirty="0">
                <a:solidFill>
                  <a:schemeClr val="bg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les différentes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30D9110-1AE2-6944-6AE0-47DFE88A3918}"/>
              </a:ext>
            </a:extLst>
          </p:cNvPr>
          <p:cNvSpPr txBox="1"/>
          <p:nvPr/>
        </p:nvSpPr>
        <p:spPr>
          <a:xfrm>
            <a:off x="-2942239" y="7290436"/>
            <a:ext cx="3573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Arial Black" panose="020B0A04020102020204" pitchFamily="34" charset="0"/>
              </a:rPr>
              <a:t>Gharbi </a:t>
            </a:r>
            <a:r>
              <a:rPr lang="fr-FR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Mourtadha</a:t>
            </a:r>
            <a:endParaRPr lang="fr-FR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fr-FR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fr-FR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Gareh</a:t>
            </a:r>
            <a:r>
              <a:rPr lang="fr-FR" b="1" dirty="0">
                <a:solidFill>
                  <a:schemeClr val="bg1"/>
                </a:solidFill>
                <a:latin typeface="Arial Black" panose="020B0A04020102020204" pitchFamily="34" charset="0"/>
              </a:rPr>
              <a:t> Nour el </a:t>
            </a:r>
            <a:r>
              <a:rPr lang="fr-FR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islem</a:t>
            </a:r>
            <a:endParaRPr lang="fr-FR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6B71A6D-9159-FE4E-AE68-E4A749977B9D}"/>
              </a:ext>
            </a:extLst>
          </p:cNvPr>
          <p:cNvSpPr/>
          <p:nvPr/>
        </p:nvSpPr>
        <p:spPr>
          <a:xfrm>
            <a:off x="-1114457" y="2136192"/>
            <a:ext cx="352457" cy="377248"/>
          </a:xfrm>
          <a:prstGeom prst="ellipse">
            <a:avLst/>
          </a:prstGeom>
          <a:solidFill>
            <a:schemeClr val="lt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838E9CE-FD00-FEDB-3AC4-EC6B69CBE796}"/>
              </a:ext>
            </a:extLst>
          </p:cNvPr>
          <p:cNvSpPr txBox="1"/>
          <p:nvPr/>
        </p:nvSpPr>
        <p:spPr>
          <a:xfrm>
            <a:off x="13656662" y="2376855"/>
            <a:ext cx="531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spc="300" dirty="0">
                <a:solidFill>
                  <a:schemeClr val="bg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trophiques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E216A62-A419-5DAA-0AE1-69819F0462AA}"/>
              </a:ext>
            </a:extLst>
          </p:cNvPr>
          <p:cNvSpPr/>
          <p:nvPr/>
        </p:nvSpPr>
        <p:spPr>
          <a:xfrm>
            <a:off x="-907600" y="1260863"/>
            <a:ext cx="339931" cy="342144"/>
          </a:xfrm>
          <a:prstGeom prst="ellipse">
            <a:avLst/>
          </a:prstGeom>
          <a:solidFill>
            <a:schemeClr val="lt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FB9B91B-24E0-383F-EB97-0FCB2264C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197" y="7816247"/>
            <a:ext cx="4920320" cy="173122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83C09D6-2E14-DF02-9522-EB9D8094F1B2}"/>
              </a:ext>
            </a:extLst>
          </p:cNvPr>
          <p:cNvSpPr/>
          <p:nvPr/>
        </p:nvSpPr>
        <p:spPr>
          <a:xfrm>
            <a:off x="12595657" y="-1928823"/>
            <a:ext cx="9319463" cy="1070658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D4C7F8-53FA-2BAC-1D74-6C87AB3D683B}"/>
              </a:ext>
            </a:extLst>
          </p:cNvPr>
          <p:cNvSpPr/>
          <p:nvPr/>
        </p:nvSpPr>
        <p:spPr>
          <a:xfrm>
            <a:off x="-9814560" y="-1928823"/>
            <a:ext cx="31729676" cy="16184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A5CB4F-0D83-5955-39F2-2316508BD48B}"/>
              </a:ext>
            </a:extLst>
          </p:cNvPr>
          <p:cNvSpPr/>
          <p:nvPr/>
        </p:nvSpPr>
        <p:spPr>
          <a:xfrm>
            <a:off x="-9814561" y="7159304"/>
            <a:ext cx="31729676" cy="16184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248849-309A-5697-B505-587F2EA022C1}"/>
              </a:ext>
            </a:extLst>
          </p:cNvPr>
          <p:cNvSpPr/>
          <p:nvPr/>
        </p:nvSpPr>
        <p:spPr>
          <a:xfrm>
            <a:off x="-9814561" y="-1928823"/>
            <a:ext cx="9319463" cy="1070658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FFB340-BA3E-EFB3-8BB8-8FFB242664FB}"/>
              </a:ext>
            </a:extLst>
          </p:cNvPr>
          <p:cNvSpPr/>
          <p:nvPr/>
        </p:nvSpPr>
        <p:spPr>
          <a:xfrm>
            <a:off x="-829326" y="-1919765"/>
            <a:ext cx="819311" cy="1070658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A3B529-475D-D706-EE42-D162CDE80C8D}"/>
              </a:ext>
            </a:extLst>
          </p:cNvPr>
          <p:cNvSpPr/>
          <p:nvPr/>
        </p:nvSpPr>
        <p:spPr>
          <a:xfrm>
            <a:off x="12194582" y="-1928823"/>
            <a:ext cx="819311" cy="1070658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368FA2-7006-27F3-1DF2-6727826E47C4}"/>
              </a:ext>
            </a:extLst>
          </p:cNvPr>
          <p:cNvSpPr/>
          <p:nvPr/>
        </p:nvSpPr>
        <p:spPr>
          <a:xfrm rot="5400000">
            <a:off x="5630848" y="-7374468"/>
            <a:ext cx="884730" cy="1386420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7550AD-007F-4F71-7A21-0A1C4C44C6BD}"/>
              </a:ext>
            </a:extLst>
          </p:cNvPr>
          <p:cNvSpPr/>
          <p:nvPr/>
        </p:nvSpPr>
        <p:spPr>
          <a:xfrm rot="5400000">
            <a:off x="5630846" y="368263"/>
            <a:ext cx="884730" cy="1386420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3A67BB8-7FCE-AD5D-B761-952919D13364}"/>
              </a:ext>
            </a:extLst>
          </p:cNvPr>
          <p:cNvSpPr txBox="1"/>
          <p:nvPr/>
        </p:nvSpPr>
        <p:spPr>
          <a:xfrm>
            <a:off x="19398161" y="3509620"/>
            <a:ext cx="430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terrestre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8C77AC3-F6DC-65C0-5F24-694E2E87E4F4}"/>
              </a:ext>
            </a:extLst>
          </p:cNvPr>
          <p:cNvSpPr txBox="1"/>
          <p:nvPr/>
        </p:nvSpPr>
        <p:spPr>
          <a:xfrm>
            <a:off x="19790828" y="4179492"/>
            <a:ext cx="35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Aref Ruqaa" panose="02000503000000000000" pitchFamily="2" charset="-78"/>
                <a:cs typeface="Aref Ruqaa" panose="02000503000000000000" pitchFamily="2" charset="-78"/>
              </a:rPr>
              <a:t>l'exemple du mûrier et de la buse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1CF99BB-37B7-3F71-88D4-D01B5DB3569E}"/>
              </a:ext>
            </a:extLst>
          </p:cNvPr>
          <p:cNvSpPr txBox="1"/>
          <p:nvPr/>
        </p:nvSpPr>
        <p:spPr>
          <a:xfrm>
            <a:off x="13303234" y="4954025"/>
            <a:ext cx="563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aquatique</a:t>
            </a:r>
          </a:p>
          <a:p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06ACEA4-FA67-EDA5-1D67-5F9CD090FC93}"/>
              </a:ext>
            </a:extLst>
          </p:cNvPr>
          <p:cNvSpPr txBox="1"/>
          <p:nvPr/>
        </p:nvSpPr>
        <p:spPr>
          <a:xfrm>
            <a:off x="14829482" y="5550971"/>
            <a:ext cx="35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Aref Ruqaa" panose="02000503000000000000" pitchFamily="2" charset="-78"/>
                <a:cs typeface="Aref Ruqaa" panose="02000503000000000000" pitchFamily="2" charset="-78"/>
              </a:rPr>
              <a:t>l'océan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98795C8-D7C5-3281-EBB9-698DF67C31A4}"/>
              </a:ext>
            </a:extLst>
          </p:cNvPr>
          <p:cNvSpPr txBox="1"/>
          <p:nvPr/>
        </p:nvSpPr>
        <p:spPr>
          <a:xfrm>
            <a:off x="6479024" y="5124075"/>
            <a:ext cx="518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Une chaîne trophique parasitaire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1667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C997B5-067C-6CDC-AD59-D30708845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5A969C37-87BE-9E3F-5B8F-BF24D5E7061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1" t="1" r="36924" b="-8"/>
          <a:stretch>
            <a:fillRect/>
          </a:stretch>
        </p:blipFill>
        <p:spPr>
          <a:xfrm>
            <a:off x="4886325" y="1282561"/>
            <a:ext cx="2492375" cy="429288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EBB16806-64C6-3CD7-BFAC-1E1C9C077FE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42" r="30242"/>
          <a:stretch/>
        </p:blipFill>
        <p:spPr>
          <a:xfrm>
            <a:off x="2119709" y="1282841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E570A764-9F71-9838-6376-57B760A7C24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07" r="25807"/>
          <a:stretch/>
        </p:blipFill>
        <p:spPr>
          <a:xfrm>
            <a:off x="-645319" y="1282700"/>
            <a:ext cx="2492375" cy="4292600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1920B651-5EB0-63E0-7ACE-58330E31CE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28" r="38550"/>
          <a:stretch>
            <a:fillRect/>
          </a:stretch>
        </p:blipFill>
        <p:spPr>
          <a:xfrm>
            <a:off x="7596981" y="1282700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F71A0C6E-95E0-E304-3352-EE6853603112}"/>
              </a:ext>
            </a:extLst>
          </p:cNvPr>
          <p:cNvSpPr/>
          <p:nvPr/>
        </p:nvSpPr>
        <p:spPr>
          <a:xfrm>
            <a:off x="-1479867" y="-701040"/>
            <a:ext cx="1522476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4E7257F-4B84-AAB1-31AB-F755ACFFB3EC}"/>
              </a:ext>
            </a:extLst>
          </p:cNvPr>
          <p:cNvSpPr/>
          <p:nvPr/>
        </p:nvSpPr>
        <p:spPr>
          <a:xfrm>
            <a:off x="-1479867" y="5105401"/>
            <a:ext cx="1537716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CA9E533-2FC7-995F-E59A-499E2132C299}"/>
              </a:ext>
            </a:extLst>
          </p:cNvPr>
          <p:cNvSpPr txBox="1"/>
          <p:nvPr/>
        </p:nvSpPr>
        <p:spPr>
          <a:xfrm>
            <a:off x="5013323" y="1020949"/>
            <a:ext cx="2319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Arial Black" panose="020B0A04020102020204" pitchFamily="34" charset="0"/>
              </a:rPr>
              <a:t>Parasites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7DEF7C8-C2BB-AB36-BB48-295259BB1555}"/>
              </a:ext>
            </a:extLst>
          </p:cNvPr>
          <p:cNvSpPr txBox="1"/>
          <p:nvPr/>
        </p:nvSpPr>
        <p:spPr>
          <a:xfrm>
            <a:off x="5013323" y="5237025"/>
            <a:ext cx="2492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gency FB" panose="020B0503020202020204" pitchFamily="34" charset="0"/>
              </a:rPr>
              <a:t>comme les puces</a:t>
            </a:r>
          </a:p>
        </p:txBody>
      </p:sp>
    </p:spTree>
    <p:extLst>
      <p:ext uri="{BB962C8B-B14F-4D97-AF65-F5344CB8AC3E}">
        <p14:creationId xmlns:p14="http://schemas.microsoft.com/office/powerpoint/2010/main" val="2431911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A53750-6705-26EF-47B4-5C04E44B8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C938338B-0245-355A-904E-C0E58B91C7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51" t="1" r="36924" b="-8"/>
          <a:stretch>
            <a:fillRect/>
          </a:stretch>
        </p:blipFill>
        <p:spPr>
          <a:xfrm>
            <a:off x="2083355" y="1282140"/>
            <a:ext cx="2492375" cy="429288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5B36467D-5056-18AB-A06E-FAD52607AA9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242" r="30242"/>
          <a:stretch/>
        </p:blipFill>
        <p:spPr>
          <a:xfrm>
            <a:off x="-683895" y="1282420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FA489CDA-E730-9B7D-38C3-FE22358441F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07" r="25807"/>
          <a:stretch/>
        </p:blipFill>
        <p:spPr>
          <a:xfrm>
            <a:off x="-3393282" y="1282700"/>
            <a:ext cx="2492375" cy="4292600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9F0645DE-8A9B-54FF-1DB6-045470CD75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8" r="38550"/>
          <a:stretch>
            <a:fillRect/>
          </a:stretch>
        </p:blipFill>
        <p:spPr>
          <a:xfrm>
            <a:off x="4849018" y="1282700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2F9C1110-09C9-8F51-DACA-2E83D2476EAD}"/>
              </a:ext>
            </a:extLst>
          </p:cNvPr>
          <p:cNvSpPr/>
          <p:nvPr/>
        </p:nvSpPr>
        <p:spPr>
          <a:xfrm>
            <a:off x="-1479867" y="-701040"/>
            <a:ext cx="1522476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7E18DD6-4DBC-1A06-4F74-D139C8856E87}"/>
              </a:ext>
            </a:extLst>
          </p:cNvPr>
          <p:cNvSpPr/>
          <p:nvPr/>
        </p:nvSpPr>
        <p:spPr>
          <a:xfrm>
            <a:off x="-1479867" y="5105401"/>
            <a:ext cx="1537716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83D0C29-2AF4-120D-143D-6EC5C0B62F90}"/>
              </a:ext>
            </a:extLst>
          </p:cNvPr>
          <p:cNvSpPr txBox="1"/>
          <p:nvPr/>
        </p:nvSpPr>
        <p:spPr>
          <a:xfrm>
            <a:off x="4575730" y="1020530"/>
            <a:ext cx="321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Arial Black" panose="020B0A04020102020204" pitchFamily="34" charset="0"/>
              </a:rPr>
              <a:t>Hyperparasites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99A0326-6FF7-5DA7-CD85-6E11DC946B0D}"/>
              </a:ext>
            </a:extLst>
          </p:cNvPr>
          <p:cNvSpPr txBox="1"/>
          <p:nvPr/>
        </p:nvSpPr>
        <p:spPr>
          <a:xfrm>
            <a:off x="5013323" y="5237025"/>
            <a:ext cx="2492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gency FB" panose="020B0503020202020204" pitchFamily="34" charset="0"/>
              </a:rPr>
              <a:t>qui se nourrissent des parasites</a:t>
            </a:r>
          </a:p>
        </p:txBody>
      </p:sp>
    </p:spTree>
    <p:extLst>
      <p:ext uri="{BB962C8B-B14F-4D97-AF65-F5344CB8AC3E}">
        <p14:creationId xmlns:p14="http://schemas.microsoft.com/office/powerpoint/2010/main" val="137173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76D27D-2081-AC21-AD26-5F23027CD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BA45CF-DCA0-9A28-B855-DB1CF0FD7910}"/>
              </a:ext>
            </a:extLst>
          </p:cNvPr>
          <p:cNvSpPr/>
          <p:nvPr/>
        </p:nvSpPr>
        <p:spPr>
          <a:xfrm>
            <a:off x="334963" y="333375"/>
            <a:ext cx="11522075" cy="61563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6293E4-B695-5250-4AE3-FAA88EFF4A41}"/>
              </a:ext>
            </a:extLst>
          </p:cNvPr>
          <p:cNvSpPr/>
          <p:nvPr/>
        </p:nvSpPr>
        <p:spPr>
          <a:xfrm>
            <a:off x="0" y="785308"/>
            <a:ext cx="7551868" cy="3259567"/>
          </a:xfrm>
          <a:prstGeom prst="rect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latin typeface="Arial Black" panose="020B0A04020102020204" pitchFamily="34" charset="0"/>
              </a:rPr>
              <a:t>Une chaîne trophique détritivore :</a:t>
            </a:r>
          </a:p>
          <a:p>
            <a:pPr algn="ctr"/>
            <a:r>
              <a:rPr lang="fr-FR" sz="4000" dirty="0">
                <a:latin typeface="Arial Black" panose="020B0A04020102020204" pitchFamily="34" charset="0"/>
              </a:rPr>
              <a:t>      </a:t>
            </a:r>
            <a:endParaRPr lang="fr-FR" sz="2800" dirty="0">
              <a:latin typeface="Agency FB" panose="020B05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A21EF7-E048-F22E-F63C-6B034758A294}"/>
              </a:ext>
            </a:extLst>
          </p:cNvPr>
          <p:cNvSpPr/>
          <p:nvPr/>
        </p:nvSpPr>
        <p:spPr>
          <a:xfrm>
            <a:off x="5974933" y="2851266"/>
            <a:ext cx="2235200" cy="21626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021AAD-306F-5D4B-1CA0-2F363889EE6F}"/>
              </a:ext>
            </a:extLst>
          </p:cNvPr>
          <p:cNvSpPr/>
          <p:nvPr/>
        </p:nvSpPr>
        <p:spPr>
          <a:xfrm>
            <a:off x="10726056" y="0"/>
            <a:ext cx="1465943" cy="1320800"/>
          </a:xfrm>
          <a:prstGeom prst="rect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1434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EBD9FF-97AB-C4FC-1294-ABE27575C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6B9A8D7F-4295-9C1F-A8AE-79633E854A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18" t="-526" r="43009" b="519"/>
          <a:stretch>
            <a:fillRect/>
          </a:stretch>
        </p:blipFill>
        <p:spPr>
          <a:xfrm>
            <a:off x="10231435" y="1282420"/>
            <a:ext cx="2492375" cy="429288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EE0D43A4-DE47-6469-EFB0-5D55062196B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3000"/>
                    </a14:imgEffect>
                    <a14:imgEffect>
                      <a14:colorTemperature colorTemp="6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43" t="856" r="30593" b="-850"/>
          <a:stretch>
            <a:fillRect/>
          </a:stretch>
        </p:blipFill>
        <p:spPr>
          <a:xfrm>
            <a:off x="7505698" y="1282420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7664C4F0-89C7-59E6-856A-4DC530B949F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7" r="56815"/>
          <a:stretch>
            <a:fillRect/>
          </a:stretch>
        </p:blipFill>
        <p:spPr>
          <a:xfrm>
            <a:off x="4886326" y="1544030"/>
            <a:ext cx="2387597" cy="3696185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C83833EA-D55A-C2E7-071D-7A460079AD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8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66" r="28866"/>
          <a:stretch/>
        </p:blipFill>
        <p:spPr>
          <a:xfrm>
            <a:off x="12955585" y="1245822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557987B3-E57D-1CD5-1AD1-2CF891D7DB15}"/>
              </a:ext>
            </a:extLst>
          </p:cNvPr>
          <p:cNvSpPr/>
          <p:nvPr/>
        </p:nvSpPr>
        <p:spPr>
          <a:xfrm>
            <a:off x="-1479867" y="-701040"/>
            <a:ext cx="1522476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28143DD-0B40-C470-F5E2-F964CF9426F8}"/>
              </a:ext>
            </a:extLst>
          </p:cNvPr>
          <p:cNvSpPr/>
          <p:nvPr/>
        </p:nvSpPr>
        <p:spPr>
          <a:xfrm>
            <a:off x="-1479867" y="5105401"/>
            <a:ext cx="1537716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F7B74D5-0B64-E266-7B56-73600781885E}"/>
              </a:ext>
            </a:extLst>
          </p:cNvPr>
          <p:cNvSpPr txBox="1"/>
          <p:nvPr/>
        </p:nvSpPr>
        <p:spPr>
          <a:xfrm>
            <a:off x="4508698" y="709628"/>
            <a:ext cx="32476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Arial Black" panose="020B0A04020102020204" pitchFamily="34" charset="0"/>
              </a:rPr>
              <a:t>La litière de feuilles mortes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A6BE7EF-9B05-B93E-AA92-57E2D7C63F67}"/>
              </a:ext>
            </a:extLst>
          </p:cNvPr>
          <p:cNvSpPr txBox="1"/>
          <p:nvPr/>
        </p:nvSpPr>
        <p:spPr>
          <a:xfrm>
            <a:off x="5407183" y="5135898"/>
            <a:ext cx="1471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gency FB" panose="020B0503020202020204" pitchFamily="34" charset="0"/>
              </a:rPr>
              <a:t>producteurs</a:t>
            </a:r>
          </a:p>
        </p:txBody>
      </p:sp>
    </p:spTree>
    <p:extLst>
      <p:ext uri="{BB962C8B-B14F-4D97-AF65-F5344CB8AC3E}">
        <p14:creationId xmlns:p14="http://schemas.microsoft.com/office/powerpoint/2010/main" val="32173772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2AAF94-E005-D4BF-1D80-469CFDD2C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1A0EC2E5-CD90-AE31-1C7C-8707939CE4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6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18" t="-526" r="43009" b="519"/>
          <a:stretch>
            <a:fillRect/>
          </a:stretch>
        </p:blipFill>
        <p:spPr>
          <a:xfrm>
            <a:off x="7640635" y="1282420"/>
            <a:ext cx="2492375" cy="429288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383E3BB5-DB16-C2F5-847E-49A595354F4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300"/>
                    </a14:imgEffect>
                    <a14:imgEffect>
                      <a14:saturation sat="10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43" t="856" r="30593" b="-850"/>
          <a:stretch>
            <a:fillRect/>
          </a:stretch>
        </p:blipFill>
        <p:spPr>
          <a:xfrm>
            <a:off x="4914898" y="1282420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9E76EB98-15C8-F51F-C796-969B336BA85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72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27" r="56815"/>
          <a:stretch>
            <a:fillRect/>
          </a:stretch>
        </p:blipFill>
        <p:spPr>
          <a:xfrm>
            <a:off x="2295526" y="1544030"/>
            <a:ext cx="2387597" cy="3696185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16EDA9EC-47A0-BDCE-3EB8-790DF78700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78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66" r="28866"/>
          <a:stretch/>
        </p:blipFill>
        <p:spPr>
          <a:xfrm>
            <a:off x="10364785" y="1245822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5FF04CA3-13F2-3CEC-6697-E4B41D3EB8BE}"/>
              </a:ext>
            </a:extLst>
          </p:cNvPr>
          <p:cNvSpPr/>
          <p:nvPr/>
        </p:nvSpPr>
        <p:spPr>
          <a:xfrm>
            <a:off x="-1479867" y="-701040"/>
            <a:ext cx="1522476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8AFFBEC-B12B-E0B2-D591-76902D71B9D1}"/>
              </a:ext>
            </a:extLst>
          </p:cNvPr>
          <p:cNvSpPr/>
          <p:nvPr/>
        </p:nvSpPr>
        <p:spPr>
          <a:xfrm>
            <a:off x="-1479867" y="5105401"/>
            <a:ext cx="1537716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739CFD9-069F-236B-5216-0A478251126C}"/>
              </a:ext>
            </a:extLst>
          </p:cNvPr>
          <p:cNvSpPr txBox="1"/>
          <p:nvPr/>
        </p:nvSpPr>
        <p:spPr>
          <a:xfrm>
            <a:off x="4508698" y="1028382"/>
            <a:ext cx="3247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Arial Black" panose="020B0A04020102020204" pitchFamily="34" charset="0"/>
              </a:rPr>
              <a:t>le collembole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B97DC07-13F6-8208-1133-DBBC5AD1B921}"/>
              </a:ext>
            </a:extLst>
          </p:cNvPr>
          <p:cNvSpPr txBox="1"/>
          <p:nvPr/>
        </p:nvSpPr>
        <p:spPr>
          <a:xfrm>
            <a:off x="5407183" y="5135898"/>
            <a:ext cx="1471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gency FB" panose="020B0503020202020204" pitchFamily="34" charset="0"/>
              </a:rPr>
              <a:t>Fragmenter la litière</a:t>
            </a:r>
          </a:p>
        </p:txBody>
      </p:sp>
    </p:spTree>
    <p:extLst>
      <p:ext uri="{BB962C8B-B14F-4D97-AF65-F5344CB8AC3E}">
        <p14:creationId xmlns:p14="http://schemas.microsoft.com/office/powerpoint/2010/main" val="816021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C7EE87-98E0-22CA-DE06-30E2BF112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C16E56DB-89A9-B403-6511-7FBCDECD58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18" t="-526" r="43009" b="519"/>
          <a:stretch>
            <a:fillRect/>
          </a:stretch>
        </p:blipFill>
        <p:spPr>
          <a:xfrm>
            <a:off x="4898827" y="1171322"/>
            <a:ext cx="2492375" cy="429288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4AFEA178-68E2-7A31-1232-CFA06BA53E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2000"/>
                    </a14:imgEffect>
                    <a14:imgEffect>
                      <a14:colorTemperature colorTemp="6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43" t="856" r="30593" b="-850"/>
          <a:stretch>
            <a:fillRect/>
          </a:stretch>
        </p:blipFill>
        <p:spPr>
          <a:xfrm>
            <a:off x="2173090" y="1171322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CBEED615-9BBB-D440-64CA-4A663DD4DC8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72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27" r="56815"/>
          <a:stretch>
            <a:fillRect/>
          </a:stretch>
        </p:blipFill>
        <p:spPr>
          <a:xfrm>
            <a:off x="-446282" y="1432932"/>
            <a:ext cx="2387597" cy="3696185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256F4D9B-47C3-13F3-B65B-95344076E4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78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66" r="28866"/>
          <a:stretch/>
        </p:blipFill>
        <p:spPr>
          <a:xfrm>
            <a:off x="7622977" y="1134724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F37F15FB-2354-BC6C-D3E4-46117F21D3E0}"/>
              </a:ext>
            </a:extLst>
          </p:cNvPr>
          <p:cNvSpPr/>
          <p:nvPr/>
        </p:nvSpPr>
        <p:spPr>
          <a:xfrm>
            <a:off x="-1479867" y="-701040"/>
            <a:ext cx="1522476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4768A7A-0689-E800-026C-169574C53970}"/>
              </a:ext>
            </a:extLst>
          </p:cNvPr>
          <p:cNvSpPr/>
          <p:nvPr/>
        </p:nvSpPr>
        <p:spPr>
          <a:xfrm>
            <a:off x="-1479867" y="5105401"/>
            <a:ext cx="1537716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168A76D-06E4-00A2-B613-9F955934FD89}"/>
              </a:ext>
            </a:extLst>
          </p:cNvPr>
          <p:cNvSpPr txBox="1"/>
          <p:nvPr/>
        </p:nvSpPr>
        <p:spPr>
          <a:xfrm>
            <a:off x="4508698" y="1028382"/>
            <a:ext cx="3247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Arial Black" panose="020B0A04020102020204" pitchFamily="34" charset="0"/>
              </a:rPr>
              <a:t>vert de terre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D64B23E-6754-9FE3-40F0-7A0C61AEC8D8}"/>
              </a:ext>
            </a:extLst>
          </p:cNvPr>
          <p:cNvSpPr txBox="1"/>
          <p:nvPr/>
        </p:nvSpPr>
        <p:spPr>
          <a:xfrm>
            <a:off x="4826079" y="5123111"/>
            <a:ext cx="2765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gency FB" panose="020B0503020202020204" pitchFamily="34" charset="0"/>
              </a:rPr>
              <a:t>La dispersion de l’hummus dans les horizons superficiels de sol</a:t>
            </a:r>
          </a:p>
        </p:txBody>
      </p:sp>
    </p:spTree>
    <p:extLst>
      <p:ext uri="{BB962C8B-B14F-4D97-AF65-F5344CB8AC3E}">
        <p14:creationId xmlns:p14="http://schemas.microsoft.com/office/powerpoint/2010/main" val="13310600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1E44EF-456D-A5FF-5DDA-349C2D84F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46B36521-72D8-4D95-F725-50977701C3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18" t="-526" r="43009" b="519"/>
          <a:stretch>
            <a:fillRect/>
          </a:stretch>
        </p:blipFill>
        <p:spPr>
          <a:xfrm>
            <a:off x="2232818" y="1171322"/>
            <a:ext cx="2492375" cy="429288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552366CE-E414-4753-CF48-468B42005A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2000"/>
                    </a14:imgEffect>
                    <a14:imgEffect>
                      <a14:colorTemperature colorTemp="63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43" t="856" r="30593" b="-850"/>
          <a:stretch>
            <a:fillRect/>
          </a:stretch>
        </p:blipFill>
        <p:spPr>
          <a:xfrm>
            <a:off x="-492919" y="1171322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FA0FBF3E-E6EC-BCB3-EB1A-334D4B39637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72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27" r="56815"/>
          <a:stretch>
            <a:fillRect/>
          </a:stretch>
        </p:blipFill>
        <p:spPr>
          <a:xfrm>
            <a:off x="-3112291" y="1432932"/>
            <a:ext cx="2387597" cy="3696185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4BBDE28C-6B25-F8ED-E5E2-CD956C0D48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1000"/>
                    </a14:imgEffect>
                    <a14:imgEffect>
                      <a14:saturation sat="10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66" r="28866"/>
          <a:stretch/>
        </p:blipFill>
        <p:spPr>
          <a:xfrm>
            <a:off x="4956968" y="1134724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8EFC6FAC-E40E-FE33-E190-79AE8B29B333}"/>
              </a:ext>
            </a:extLst>
          </p:cNvPr>
          <p:cNvSpPr/>
          <p:nvPr/>
        </p:nvSpPr>
        <p:spPr>
          <a:xfrm>
            <a:off x="-1479867" y="-701040"/>
            <a:ext cx="1522476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35A171C9-A284-ECCB-45B1-85B1C76BCAAF}"/>
              </a:ext>
            </a:extLst>
          </p:cNvPr>
          <p:cNvSpPr/>
          <p:nvPr/>
        </p:nvSpPr>
        <p:spPr>
          <a:xfrm>
            <a:off x="-1479867" y="5105401"/>
            <a:ext cx="1537716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0F4B89B-A9C0-81AD-50CE-240A05FCC521}"/>
              </a:ext>
            </a:extLst>
          </p:cNvPr>
          <p:cNvSpPr txBox="1"/>
          <p:nvPr/>
        </p:nvSpPr>
        <p:spPr>
          <a:xfrm>
            <a:off x="4333974" y="1013480"/>
            <a:ext cx="3739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Arial Black" panose="020B0A04020102020204" pitchFamily="34" charset="0"/>
              </a:rPr>
              <a:t>micro-organismes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36F917E-CC63-A2C7-3FE0-87C38CAE2CF1}"/>
              </a:ext>
            </a:extLst>
          </p:cNvPr>
          <p:cNvSpPr txBox="1"/>
          <p:nvPr/>
        </p:nvSpPr>
        <p:spPr>
          <a:xfrm>
            <a:off x="4826079" y="5123111"/>
            <a:ext cx="2765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  <a:latin typeface="Agency FB" panose="020B0503020202020204" pitchFamily="34" charset="0"/>
              </a:rPr>
              <a:t>La minéralisation totale de la matière organique</a:t>
            </a:r>
          </a:p>
        </p:txBody>
      </p:sp>
    </p:spTree>
    <p:extLst>
      <p:ext uri="{BB962C8B-B14F-4D97-AF65-F5344CB8AC3E}">
        <p14:creationId xmlns:p14="http://schemas.microsoft.com/office/powerpoint/2010/main" val="737419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DEBC30-F44B-855A-A27F-EA2F2C3F4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7DFBE4-11DD-B298-C748-CB80003C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5B67E6C-8426-5C97-B2EB-5205C99B5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97" b="10097"/>
          <a:stretch/>
        </p:blipFill>
        <p:spPr>
          <a:xfrm>
            <a:off x="334963" y="365125"/>
            <a:ext cx="11522075" cy="612775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25998F3-FE25-0CD2-8F13-A250B1842544}"/>
              </a:ext>
            </a:extLst>
          </p:cNvPr>
          <p:cNvSpPr txBox="1"/>
          <p:nvPr/>
        </p:nvSpPr>
        <p:spPr>
          <a:xfrm>
            <a:off x="539262" y="2837463"/>
            <a:ext cx="470095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Les chaînes </a:t>
            </a:r>
            <a:r>
              <a:rPr lang="fr-FR" sz="44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interconnectées pour une réalité complexe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C46EB-5D40-71D5-8731-9FC9B976D3EB}"/>
              </a:ext>
            </a:extLst>
          </p:cNvPr>
          <p:cNvSpPr/>
          <p:nvPr/>
        </p:nvSpPr>
        <p:spPr>
          <a:xfrm>
            <a:off x="7631723" y="2233246"/>
            <a:ext cx="3499339" cy="46247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A1AD77-C53B-761F-221A-39939BCCC1D6}"/>
              </a:ext>
            </a:extLst>
          </p:cNvPr>
          <p:cNvSpPr/>
          <p:nvPr/>
        </p:nvSpPr>
        <p:spPr>
          <a:xfrm>
            <a:off x="7631723" y="1866378"/>
            <a:ext cx="3499339" cy="47598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1D9B298-0FF1-2019-7770-AD4AC73BF479}"/>
              </a:ext>
            </a:extLst>
          </p:cNvPr>
          <p:cNvSpPr txBox="1"/>
          <p:nvPr/>
        </p:nvSpPr>
        <p:spPr>
          <a:xfrm>
            <a:off x="7631723" y="2492679"/>
            <a:ext cx="349933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Agency FB" panose="020B0503020202020204" pitchFamily="34" charset="0"/>
              </a:rPr>
              <a:t>Interconnexion</a:t>
            </a:r>
          </a:p>
          <a:p>
            <a:r>
              <a:rPr lang="fr-FR" sz="2400" dirty="0">
                <a:latin typeface="Baskerville Old Face" panose="02020602080505020303" pitchFamily="18" charset="0"/>
              </a:rPr>
              <a:t>Contrairement à une chaîne linéaire, un réseau trophique montre que la plupart des organismes ont plusieurs sources de nourriture et sont consommés par plusieurs prédateurs. C'est une représentation plus réaliste.</a:t>
            </a:r>
          </a:p>
        </p:txBody>
      </p:sp>
    </p:spTree>
    <p:extLst>
      <p:ext uri="{BB962C8B-B14F-4D97-AF65-F5344CB8AC3E}">
        <p14:creationId xmlns:p14="http://schemas.microsoft.com/office/powerpoint/2010/main" val="1368936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43FD1-E3D9-B524-8BD4-5F07BE4F4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4B3A3D-DBF7-9710-5872-63F91C9C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B34365-04C1-3498-451F-AA12EC578E19}"/>
              </a:ext>
            </a:extLst>
          </p:cNvPr>
          <p:cNvSpPr/>
          <p:nvPr/>
        </p:nvSpPr>
        <p:spPr>
          <a:xfrm>
            <a:off x="334962" y="3269292"/>
            <a:ext cx="11522075" cy="3220407"/>
          </a:xfrm>
          <a:prstGeom prst="rect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49ED9927-B2B2-1B49-8096-E008771F6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  <a14:imgEffect>
                      <a14:saturation sat="99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882" b="30882"/>
          <a:stretch/>
        </p:blipFill>
        <p:spPr>
          <a:xfrm>
            <a:off x="334962" y="333375"/>
            <a:ext cx="11522074" cy="2935916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92961AA-58C7-9154-2207-6F85AFFF6A28}"/>
              </a:ext>
            </a:extLst>
          </p:cNvPr>
          <p:cNvSpPr txBox="1"/>
          <p:nvPr/>
        </p:nvSpPr>
        <p:spPr>
          <a:xfrm>
            <a:off x="551145" y="3594970"/>
            <a:ext cx="53736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Baskerville Old Face" panose="02020602080505020303" pitchFamily="18" charset="0"/>
              </a:rPr>
              <a:t>Un renard peut manger des lapins, des souris et des baies. Le lapin peut être mangé par le renard, l'aigle ou le loup. Ces multiples liens créent un "réseau".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6A5FF55-C654-DD7B-2653-CA2ABA5422B5}"/>
              </a:ext>
            </a:extLst>
          </p:cNvPr>
          <p:cNvSpPr txBox="1"/>
          <p:nvPr/>
        </p:nvSpPr>
        <p:spPr>
          <a:xfrm>
            <a:off x="676405" y="860919"/>
            <a:ext cx="5198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Multiples relations</a:t>
            </a:r>
            <a:endParaRPr lang="fr-FR" sz="5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D90F62-B47E-E15C-FE09-D7453C4B55A0}"/>
              </a:ext>
            </a:extLst>
          </p:cNvPr>
          <p:cNvSpPr/>
          <p:nvPr/>
        </p:nvSpPr>
        <p:spPr>
          <a:xfrm>
            <a:off x="7540283" y="1463039"/>
            <a:ext cx="3474720" cy="341844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A45FECA-AED8-C564-0CAC-316DDD609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9275" y="1758984"/>
            <a:ext cx="2889766" cy="287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271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BBE29EB-9C74-F17E-57F2-C383D2CA9F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9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55" b="7255"/>
          <a:stretch>
            <a:fillRect/>
          </a:stretch>
        </p:blipFill>
        <p:spPr>
          <a:xfrm>
            <a:off x="334963" y="350837"/>
            <a:ext cx="11522074" cy="615632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AC8EBC9-7AF6-1455-8DD3-EFA7E88A8C95}"/>
              </a:ext>
            </a:extLst>
          </p:cNvPr>
          <p:cNvSpPr txBox="1"/>
          <p:nvPr/>
        </p:nvSpPr>
        <p:spPr>
          <a:xfrm rot="16200000">
            <a:off x="-450532" y="1118869"/>
            <a:ext cx="6173787" cy="4602797"/>
          </a:xfrm>
          <a:custGeom>
            <a:avLst/>
            <a:gdLst/>
            <a:ahLst/>
            <a:cxnLst/>
            <a:rect l="l" t="t" r="r" b="b"/>
            <a:pathLst>
              <a:path w="6156325" h="4602797">
                <a:moveTo>
                  <a:pt x="591956" y="2128808"/>
                </a:moveTo>
                <a:cubicBezTo>
                  <a:pt x="591956" y="2144733"/>
                  <a:pt x="587228" y="2158833"/>
                  <a:pt x="577773" y="2171108"/>
                </a:cubicBezTo>
                <a:cubicBezTo>
                  <a:pt x="568318" y="2183383"/>
                  <a:pt x="556125" y="2191013"/>
                  <a:pt x="541196" y="2193999"/>
                </a:cubicBezTo>
                <a:cubicBezTo>
                  <a:pt x="511669" y="2200635"/>
                  <a:pt x="491763" y="2203952"/>
                  <a:pt x="481478" y="2203952"/>
                </a:cubicBezTo>
                <a:lnTo>
                  <a:pt x="386428" y="2203952"/>
                </a:lnTo>
                <a:lnTo>
                  <a:pt x="386429" y="2055654"/>
                </a:lnTo>
                <a:lnTo>
                  <a:pt x="485460" y="2055654"/>
                </a:lnTo>
                <a:cubicBezTo>
                  <a:pt x="526599" y="2055654"/>
                  <a:pt x="554632" y="2061958"/>
                  <a:pt x="569562" y="2074565"/>
                </a:cubicBezTo>
                <a:cubicBezTo>
                  <a:pt x="584491" y="2087172"/>
                  <a:pt x="591956" y="2105253"/>
                  <a:pt x="591956" y="2128808"/>
                </a:cubicBezTo>
                <a:close/>
                <a:moveTo>
                  <a:pt x="877603" y="2637898"/>
                </a:moveTo>
                <a:lnTo>
                  <a:pt x="768432" y="2426500"/>
                </a:lnTo>
                <a:cubicBezTo>
                  <a:pt x="763129" y="2415873"/>
                  <a:pt x="752604" y="2400764"/>
                  <a:pt x="736855" y="2381172"/>
                </a:cubicBezTo>
                <a:cubicBezTo>
                  <a:pt x="721107" y="2361580"/>
                  <a:pt x="709088" y="2348795"/>
                  <a:pt x="700799" y="2342818"/>
                </a:cubicBezTo>
                <a:cubicBezTo>
                  <a:pt x="688529" y="2333855"/>
                  <a:pt x="668968" y="2324890"/>
                  <a:pt x="642116" y="2315922"/>
                </a:cubicBezTo>
                <a:cubicBezTo>
                  <a:pt x="675645" y="2308292"/>
                  <a:pt x="702036" y="2298670"/>
                  <a:pt x="721288" y="2287059"/>
                </a:cubicBezTo>
                <a:cubicBezTo>
                  <a:pt x="751494" y="2268812"/>
                  <a:pt x="775228" y="2245008"/>
                  <a:pt x="792490" y="2215647"/>
                </a:cubicBezTo>
                <a:cubicBezTo>
                  <a:pt x="809753" y="2186286"/>
                  <a:pt x="818384" y="2151368"/>
                  <a:pt x="818384" y="2110893"/>
                </a:cubicBezTo>
                <a:cubicBezTo>
                  <a:pt x="818384" y="2064446"/>
                  <a:pt x="807104" y="2025049"/>
                  <a:pt x="784544" y="1992702"/>
                </a:cubicBezTo>
                <a:cubicBezTo>
                  <a:pt x="761984" y="1960355"/>
                  <a:pt x="732291" y="1938210"/>
                  <a:pt x="695466" y="1926267"/>
                </a:cubicBezTo>
                <a:cubicBezTo>
                  <a:pt x="658640" y="1914323"/>
                  <a:pt x="605392" y="1908352"/>
                  <a:pt x="535722" y="1908352"/>
                </a:cubicBezTo>
                <a:lnTo>
                  <a:pt x="160001" y="1908352"/>
                </a:lnTo>
                <a:lnTo>
                  <a:pt x="160000" y="2637898"/>
                </a:lnTo>
                <a:lnTo>
                  <a:pt x="386428" y="2637898"/>
                </a:lnTo>
                <a:lnTo>
                  <a:pt x="386428" y="2341800"/>
                </a:lnTo>
                <a:lnTo>
                  <a:pt x="406334" y="2341800"/>
                </a:lnTo>
                <a:cubicBezTo>
                  <a:pt x="426903" y="2341800"/>
                  <a:pt x="445316" y="2347440"/>
                  <a:pt x="461573" y="2358720"/>
                </a:cubicBezTo>
                <a:cubicBezTo>
                  <a:pt x="473516" y="2367345"/>
                  <a:pt x="487118" y="2386090"/>
                  <a:pt x="502379" y="2414953"/>
                </a:cubicBezTo>
                <a:lnTo>
                  <a:pt x="622879" y="2637898"/>
                </a:lnTo>
                <a:close/>
                <a:moveTo>
                  <a:pt x="1314851" y="2326870"/>
                </a:moveTo>
                <a:lnTo>
                  <a:pt x="1115296" y="2326870"/>
                </a:lnTo>
                <a:cubicBezTo>
                  <a:pt x="1118613" y="2295353"/>
                  <a:pt x="1126410" y="2271632"/>
                  <a:pt x="1138685" y="2255707"/>
                </a:cubicBezTo>
                <a:cubicBezTo>
                  <a:pt x="1157927" y="2230161"/>
                  <a:pt x="1183639" y="2217389"/>
                  <a:pt x="1215820" y="2217389"/>
                </a:cubicBezTo>
                <a:cubicBezTo>
                  <a:pt x="1243688" y="2217389"/>
                  <a:pt x="1266165" y="2225849"/>
                  <a:pt x="1283250" y="2242768"/>
                </a:cubicBezTo>
                <a:cubicBezTo>
                  <a:pt x="1300336" y="2259688"/>
                  <a:pt x="1310870" y="2287722"/>
                  <a:pt x="1314851" y="2326870"/>
                </a:cubicBezTo>
                <a:close/>
                <a:moveTo>
                  <a:pt x="1381536" y="1895911"/>
                </a:moveTo>
                <a:lnTo>
                  <a:pt x="1207360" y="1895911"/>
                </a:lnTo>
                <a:lnTo>
                  <a:pt x="1123756" y="2044706"/>
                </a:lnTo>
                <a:lnTo>
                  <a:pt x="1220796" y="2044706"/>
                </a:lnTo>
                <a:close/>
                <a:moveTo>
                  <a:pt x="1520876" y="2401019"/>
                </a:moveTo>
                <a:cubicBezTo>
                  <a:pt x="1520876" y="2331349"/>
                  <a:pt x="1509430" y="2274784"/>
                  <a:pt x="1486538" y="2231323"/>
                </a:cubicBezTo>
                <a:cubicBezTo>
                  <a:pt x="1463647" y="2187862"/>
                  <a:pt x="1430305" y="2154685"/>
                  <a:pt x="1386512" y="2131794"/>
                </a:cubicBezTo>
                <a:cubicBezTo>
                  <a:pt x="1342719" y="2108902"/>
                  <a:pt x="1283002" y="2097456"/>
                  <a:pt x="1207360" y="2097456"/>
                </a:cubicBezTo>
                <a:cubicBezTo>
                  <a:pt x="1114135" y="2097456"/>
                  <a:pt x="1041064" y="2123002"/>
                  <a:pt x="988148" y="2174094"/>
                </a:cubicBezTo>
                <a:cubicBezTo>
                  <a:pt x="935231" y="2225185"/>
                  <a:pt x="908773" y="2292035"/>
                  <a:pt x="908773" y="2374644"/>
                </a:cubicBezTo>
                <a:cubicBezTo>
                  <a:pt x="908773" y="2432703"/>
                  <a:pt x="921961" y="2483213"/>
                  <a:pt x="948336" y="2526177"/>
                </a:cubicBezTo>
                <a:cubicBezTo>
                  <a:pt x="974711" y="2569140"/>
                  <a:pt x="1007970" y="2600492"/>
                  <a:pt x="1048114" y="2620232"/>
                </a:cubicBezTo>
                <a:cubicBezTo>
                  <a:pt x="1088257" y="2639971"/>
                  <a:pt x="1143329" y="2649841"/>
                  <a:pt x="1213331" y="2649841"/>
                </a:cubicBezTo>
                <a:cubicBezTo>
                  <a:pt x="1293950" y="2649841"/>
                  <a:pt x="1355823" y="2638313"/>
                  <a:pt x="1398953" y="2615255"/>
                </a:cubicBezTo>
                <a:cubicBezTo>
                  <a:pt x="1442082" y="2592198"/>
                  <a:pt x="1478908" y="2554128"/>
                  <a:pt x="1509430" y="2501046"/>
                </a:cubicBezTo>
                <a:lnTo>
                  <a:pt x="1309874" y="2482633"/>
                </a:lnTo>
                <a:cubicBezTo>
                  <a:pt x="1297267" y="2498558"/>
                  <a:pt x="1285490" y="2509672"/>
                  <a:pt x="1274542" y="2515975"/>
                </a:cubicBezTo>
                <a:cubicBezTo>
                  <a:pt x="1256626" y="2525928"/>
                  <a:pt x="1237716" y="2530904"/>
                  <a:pt x="1217810" y="2530904"/>
                </a:cubicBezTo>
                <a:cubicBezTo>
                  <a:pt x="1186293" y="2530904"/>
                  <a:pt x="1160747" y="2519459"/>
                  <a:pt x="1141173" y="2496567"/>
                </a:cubicBezTo>
                <a:cubicBezTo>
                  <a:pt x="1127239" y="2480642"/>
                  <a:pt x="1118447" y="2456424"/>
                  <a:pt x="1114798" y="2423911"/>
                </a:cubicBezTo>
                <a:lnTo>
                  <a:pt x="1520876" y="2423911"/>
                </a:lnTo>
                <a:close/>
                <a:moveTo>
                  <a:pt x="2136438" y="2466397"/>
                </a:moveTo>
                <a:cubicBezTo>
                  <a:pt x="2136438" y="2436238"/>
                  <a:pt x="2127729" y="2408564"/>
                  <a:pt x="2110312" y="2383376"/>
                </a:cubicBezTo>
                <a:cubicBezTo>
                  <a:pt x="2092894" y="2358188"/>
                  <a:pt x="2067763" y="2338800"/>
                  <a:pt x="2034919" y="2325210"/>
                </a:cubicBezTo>
                <a:cubicBezTo>
                  <a:pt x="2002074" y="2311621"/>
                  <a:pt x="1951978" y="2301016"/>
                  <a:pt x="1884630" y="2293396"/>
                </a:cubicBezTo>
                <a:cubicBezTo>
                  <a:pt x="1840174" y="2288093"/>
                  <a:pt x="1811310" y="2282129"/>
                  <a:pt x="1798040" y="2275504"/>
                </a:cubicBezTo>
                <a:cubicBezTo>
                  <a:pt x="1784769" y="2268879"/>
                  <a:pt x="1778134" y="2259108"/>
                  <a:pt x="1778134" y="2246190"/>
                </a:cubicBezTo>
                <a:cubicBezTo>
                  <a:pt x="1778134" y="2234594"/>
                  <a:pt x="1783359" y="2224738"/>
                  <a:pt x="1793810" y="2216623"/>
                </a:cubicBezTo>
                <a:cubicBezTo>
                  <a:pt x="1804260" y="2208507"/>
                  <a:pt x="1820932" y="2204450"/>
                  <a:pt x="1843823" y="2204450"/>
                </a:cubicBezTo>
                <a:cubicBezTo>
                  <a:pt x="1866383" y="2204450"/>
                  <a:pt x="1885625" y="2209758"/>
                  <a:pt x="1901550" y="2220374"/>
                </a:cubicBezTo>
                <a:cubicBezTo>
                  <a:pt x="1913162" y="2228337"/>
                  <a:pt x="1921456" y="2240778"/>
                  <a:pt x="1926432" y="2257698"/>
                </a:cubicBezTo>
                <a:lnTo>
                  <a:pt x="2118523" y="2238787"/>
                </a:lnTo>
                <a:cubicBezTo>
                  <a:pt x="2105252" y="2204284"/>
                  <a:pt x="2088581" y="2176914"/>
                  <a:pt x="2068510" y="2156676"/>
                </a:cubicBezTo>
                <a:cubicBezTo>
                  <a:pt x="2048438" y="2136439"/>
                  <a:pt x="2023390" y="2121509"/>
                  <a:pt x="1993366" y="2111888"/>
                </a:cubicBezTo>
                <a:cubicBezTo>
                  <a:pt x="1963341" y="2102267"/>
                  <a:pt x="1916811" y="2097456"/>
                  <a:pt x="1853776" y="2097456"/>
                </a:cubicBezTo>
                <a:cubicBezTo>
                  <a:pt x="1794059" y="2097456"/>
                  <a:pt x="1746451" y="2103670"/>
                  <a:pt x="1710953" y="2116099"/>
                </a:cubicBezTo>
                <a:cubicBezTo>
                  <a:pt x="1675454" y="2128527"/>
                  <a:pt x="1647586" y="2147335"/>
                  <a:pt x="1627349" y="2172523"/>
                </a:cubicBezTo>
                <a:cubicBezTo>
                  <a:pt x="1607111" y="2197711"/>
                  <a:pt x="1596992" y="2227707"/>
                  <a:pt x="1596992" y="2262511"/>
                </a:cubicBezTo>
                <a:cubicBezTo>
                  <a:pt x="1596992" y="2294329"/>
                  <a:pt x="1606364" y="2322666"/>
                  <a:pt x="1625109" y="2347523"/>
                </a:cubicBezTo>
                <a:cubicBezTo>
                  <a:pt x="1643853" y="2372379"/>
                  <a:pt x="1666911" y="2390027"/>
                  <a:pt x="1694281" y="2400467"/>
                </a:cubicBezTo>
                <a:cubicBezTo>
                  <a:pt x="1721652" y="2410907"/>
                  <a:pt x="1770503" y="2422257"/>
                  <a:pt x="1840837" y="2434517"/>
                </a:cubicBezTo>
                <a:cubicBezTo>
                  <a:pt x="1887948" y="2442801"/>
                  <a:pt x="1916977" y="2449757"/>
                  <a:pt x="1927925" y="2455387"/>
                </a:cubicBezTo>
                <a:cubicBezTo>
                  <a:pt x="1943186" y="2463339"/>
                  <a:pt x="1950817" y="2474603"/>
                  <a:pt x="1950817" y="2489180"/>
                </a:cubicBezTo>
                <a:cubicBezTo>
                  <a:pt x="1950817" y="2502098"/>
                  <a:pt x="1945011" y="2512862"/>
                  <a:pt x="1933399" y="2521472"/>
                </a:cubicBezTo>
                <a:cubicBezTo>
                  <a:pt x="1918470" y="2533069"/>
                  <a:pt x="1897403" y="2538867"/>
                  <a:pt x="1870198" y="2538867"/>
                </a:cubicBezTo>
                <a:cubicBezTo>
                  <a:pt x="1845316" y="2538867"/>
                  <a:pt x="1825410" y="2533724"/>
                  <a:pt x="1810481" y="2523440"/>
                </a:cubicBezTo>
                <a:cubicBezTo>
                  <a:pt x="1795552" y="2513155"/>
                  <a:pt x="1783940" y="2496069"/>
                  <a:pt x="1775646" y="2472182"/>
                </a:cubicBezTo>
                <a:lnTo>
                  <a:pt x="1574598" y="2491093"/>
                </a:lnTo>
                <a:cubicBezTo>
                  <a:pt x="1586210" y="2541853"/>
                  <a:pt x="1612502" y="2581001"/>
                  <a:pt x="1653474" y="2608537"/>
                </a:cubicBezTo>
                <a:cubicBezTo>
                  <a:pt x="1694447" y="2636073"/>
                  <a:pt x="1763205" y="2649841"/>
                  <a:pt x="1859748" y="2649841"/>
                </a:cubicBezTo>
                <a:cubicBezTo>
                  <a:pt x="1928091" y="2649841"/>
                  <a:pt x="1982085" y="2641307"/>
                  <a:pt x="2021731" y="2624240"/>
                </a:cubicBezTo>
                <a:cubicBezTo>
                  <a:pt x="2061376" y="2607172"/>
                  <a:pt x="2090406" y="2584221"/>
                  <a:pt x="2108819" y="2555386"/>
                </a:cubicBezTo>
                <a:cubicBezTo>
                  <a:pt x="2127231" y="2526551"/>
                  <a:pt x="2136438" y="2496888"/>
                  <a:pt x="2136438" y="2466397"/>
                </a:cubicBezTo>
                <a:close/>
                <a:moveTo>
                  <a:pt x="2439559" y="2109400"/>
                </a:moveTo>
                <a:lnTo>
                  <a:pt x="2237018" y="2109400"/>
                </a:lnTo>
                <a:lnTo>
                  <a:pt x="2237018" y="2637898"/>
                </a:lnTo>
                <a:lnTo>
                  <a:pt x="2439559" y="2637898"/>
                </a:lnTo>
                <a:close/>
                <a:moveTo>
                  <a:pt x="2439559" y="1908352"/>
                </a:moveTo>
                <a:lnTo>
                  <a:pt x="2237018" y="1908352"/>
                </a:lnTo>
                <a:lnTo>
                  <a:pt x="2237018" y="2046199"/>
                </a:lnTo>
                <a:lnTo>
                  <a:pt x="2439559" y="2046199"/>
                </a:lnTo>
                <a:close/>
                <a:moveTo>
                  <a:pt x="2782459" y="1908352"/>
                </a:moveTo>
                <a:lnTo>
                  <a:pt x="2579420" y="1908352"/>
                </a:lnTo>
                <a:lnTo>
                  <a:pt x="2579420" y="2637898"/>
                </a:lnTo>
                <a:lnTo>
                  <a:pt x="2782459" y="2637898"/>
                </a:lnTo>
                <a:close/>
                <a:moveTo>
                  <a:pt x="3125359" y="2109400"/>
                </a:moveTo>
                <a:lnTo>
                  <a:pt x="2922818" y="2109400"/>
                </a:lnTo>
                <a:lnTo>
                  <a:pt x="2922818" y="2637898"/>
                </a:lnTo>
                <a:lnTo>
                  <a:pt x="3125359" y="2637898"/>
                </a:lnTo>
                <a:close/>
                <a:moveTo>
                  <a:pt x="3125359" y="1908352"/>
                </a:moveTo>
                <a:lnTo>
                  <a:pt x="2922818" y="1908352"/>
                </a:lnTo>
                <a:lnTo>
                  <a:pt x="2922818" y="2046199"/>
                </a:lnTo>
                <a:lnTo>
                  <a:pt x="3125359" y="2046199"/>
                </a:lnTo>
                <a:close/>
                <a:moveTo>
                  <a:pt x="3638951" y="2326871"/>
                </a:moveTo>
                <a:lnTo>
                  <a:pt x="3439396" y="2326871"/>
                </a:lnTo>
                <a:cubicBezTo>
                  <a:pt x="3442713" y="2295353"/>
                  <a:pt x="3450509" y="2271632"/>
                  <a:pt x="3462785" y="2255708"/>
                </a:cubicBezTo>
                <a:cubicBezTo>
                  <a:pt x="3482027" y="2230162"/>
                  <a:pt x="3507739" y="2217389"/>
                  <a:pt x="3539920" y="2217389"/>
                </a:cubicBezTo>
                <a:cubicBezTo>
                  <a:pt x="3567788" y="2217389"/>
                  <a:pt x="3590265" y="2225849"/>
                  <a:pt x="3607350" y="2242769"/>
                </a:cubicBezTo>
                <a:cubicBezTo>
                  <a:pt x="3624436" y="2259689"/>
                  <a:pt x="3634970" y="2287723"/>
                  <a:pt x="3638951" y="2326871"/>
                </a:cubicBezTo>
                <a:close/>
                <a:moveTo>
                  <a:pt x="3844975" y="2401020"/>
                </a:moveTo>
                <a:cubicBezTo>
                  <a:pt x="3844975" y="2331349"/>
                  <a:pt x="3833530" y="2274784"/>
                  <a:pt x="3810638" y="2231323"/>
                </a:cubicBezTo>
                <a:cubicBezTo>
                  <a:pt x="3787746" y="2187862"/>
                  <a:pt x="3754404" y="2154686"/>
                  <a:pt x="3710611" y="2131794"/>
                </a:cubicBezTo>
                <a:cubicBezTo>
                  <a:pt x="3666819" y="2108903"/>
                  <a:pt x="3607102" y="2097457"/>
                  <a:pt x="3531459" y="2097457"/>
                </a:cubicBezTo>
                <a:cubicBezTo>
                  <a:pt x="3438234" y="2097457"/>
                  <a:pt x="3365163" y="2123002"/>
                  <a:pt x="3312248" y="2174094"/>
                </a:cubicBezTo>
                <a:cubicBezTo>
                  <a:pt x="3259331" y="2225185"/>
                  <a:pt x="3232873" y="2292036"/>
                  <a:pt x="3232873" y="2374644"/>
                </a:cubicBezTo>
                <a:cubicBezTo>
                  <a:pt x="3232873" y="2432703"/>
                  <a:pt x="3246061" y="2483214"/>
                  <a:pt x="3272436" y="2526177"/>
                </a:cubicBezTo>
                <a:cubicBezTo>
                  <a:pt x="3298811" y="2569140"/>
                  <a:pt x="3332070" y="2600492"/>
                  <a:pt x="3372214" y="2620232"/>
                </a:cubicBezTo>
                <a:cubicBezTo>
                  <a:pt x="3412357" y="2639972"/>
                  <a:pt x="3467429" y="2649842"/>
                  <a:pt x="3537431" y="2649842"/>
                </a:cubicBezTo>
                <a:cubicBezTo>
                  <a:pt x="3618050" y="2649842"/>
                  <a:pt x="3679923" y="2638313"/>
                  <a:pt x="3723053" y="2615255"/>
                </a:cubicBezTo>
                <a:cubicBezTo>
                  <a:pt x="3766182" y="2592198"/>
                  <a:pt x="3803007" y="2554128"/>
                  <a:pt x="3833530" y="2501046"/>
                </a:cubicBezTo>
                <a:lnTo>
                  <a:pt x="3633974" y="2482633"/>
                </a:lnTo>
                <a:cubicBezTo>
                  <a:pt x="3621367" y="2498558"/>
                  <a:pt x="3609590" y="2509672"/>
                  <a:pt x="3598642" y="2515975"/>
                </a:cubicBezTo>
                <a:cubicBezTo>
                  <a:pt x="3580726" y="2525928"/>
                  <a:pt x="3561816" y="2530905"/>
                  <a:pt x="3541910" y="2530905"/>
                </a:cubicBezTo>
                <a:cubicBezTo>
                  <a:pt x="3510393" y="2530905"/>
                  <a:pt x="3484847" y="2519459"/>
                  <a:pt x="3465273" y="2496567"/>
                </a:cubicBezTo>
                <a:cubicBezTo>
                  <a:pt x="3451339" y="2480643"/>
                  <a:pt x="3442547" y="2456424"/>
                  <a:pt x="3438898" y="2423911"/>
                </a:cubicBezTo>
                <a:lnTo>
                  <a:pt x="3844975" y="2423911"/>
                </a:lnTo>
                <a:close/>
                <a:moveTo>
                  <a:pt x="4493382" y="2301988"/>
                </a:moveTo>
                <a:cubicBezTo>
                  <a:pt x="4493382" y="2232318"/>
                  <a:pt x="4477541" y="2180812"/>
                  <a:pt x="4445857" y="2147470"/>
                </a:cubicBezTo>
                <a:cubicBezTo>
                  <a:pt x="4414174" y="2114128"/>
                  <a:pt x="4370299" y="2097457"/>
                  <a:pt x="4314231" y="2097457"/>
                </a:cubicBezTo>
                <a:cubicBezTo>
                  <a:pt x="4272760" y="2097457"/>
                  <a:pt x="4237593" y="2105004"/>
                  <a:pt x="4208730" y="2120100"/>
                </a:cubicBezTo>
                <a:cubicBezTo>
                  <a:pt x="4179866" y="2135195"/>
                  <a:pt x="4151335" y="2160326"/>
                  <a:pt x="4123135" y="2195493"/>
                </a:cubicBezTo>
                <a:lnTo>
                  <a:pt x="4123135" y="2109400"/>
                </a:lnTo>
                <a:lnTo>
                  <a:pt x="3934528" y="2109400"/>
                </a:lnTo>
                <a:lnTo>
                  <a:pt x="3934528" y="2637898"/>
                </a:lnTo>
                <a:lnTo>
                  <a:pt x="4137069" y="2637898"/>
                </a:lnTo>
                <a:lnTo>
                  <a:pt x="4137069" y="2384100"/>
                </a:lnTo>
                <a:cubicBezTo>
                  <a:pt x="4137069" y="2335994"/>
                  <a:pt x="4144700" y="2302652"/>
                  <a:pt x="4159961" y="2284073"/>
                </a:cubicBezTo>
                <a:cubicBezTo>
                  <a:pt x="4175222" y="2265495"/>
                  <a:pt x="4195128" y="2256205"/>
                  <a:pt x="4219678" y="2256205"/>
                </a:cubicBezTo>
                <a:cubicBezTo>
                  <a:pt x="4241907" y="2256205"/>
                  <a:pt x="4259158" y="2263089"/>
                  <a:pt x="4271433" y="2276857"/>
                </a:cubicBezTo>
                <a:cubicBezTo>
                  <a:pt x="4283709" y="2290626"/>
                  <a:pt x="4289846" y="2314098"/>
                  <a:pt x="4289846" y="2347274"/>
                </a:cubicBezTo>
                <a:lnTo>
                  <a:pt x="4289846" y="2637898"/>
                </a:lnTo>
                <a:lnTo>
                  <a:pt x="4493382" y="2637898"/>
                </a:lnTo>
                <a:close/>
                <a:moveTo>
                  <a:pt x="5197525" y="2452775"/>
                </a:moveTo>
                <a:lnTo>
                  <a:pt x="5004937" y="2430878"/>
                </a:lnTo>
                <a:cubicBezTo>
                  <a:pt x="4995979" y="2459078"/>
                  <a:pt x="4982460" y="2479979"/>
                  <a:pt x="4964379" y="2493581"/>
                </a:cubicBezTo>
                <a:cubicBezTo>
                  <a:pt x="4946298" y="2507184"/>
                  <a:pt x="4923987" y="2513985"/>
                  <a:pt x="4897446" y="2513985"/>
                </a:cubicBezTo>
                <a:cubicBezTo>
                  <a:pt x="4865597" y="2513985"/>
                  <a:pt x="4839388" y="2502726"/>
                  <a:pt x="4818819" y="2480207"/>
                </a:cubicBezTo>
                <a:cubicBezTo>
                  <a:pt x="4798249" y="2457689"/>
                  <a:pt x="4787965" y="2424738"/>
                  <a:pt x="4787965" y="2381355"/>
                </a:cubicBezTo>
                <a:cubicBezTo>
                  <a:pt x="4787965" y="2332669"/>
                  <a:pt x="4798332" y="2296321"/>
                  <a:pt x="4819067" y="2272313"/>
                </a:cubicBezTo>
                <a:cubicBezTo>
                  <a:pt x="4839802" y="2248304"/>
                  <a:pt x="4866924" y="2236299"/>
                  <a:pt x="4900432" y="2236299"/>
                </a:cubicBezTo>
                <a:cubicBezTo>
                  <a:pt x="4926973" y="2236299"/>
                  <a:pt x="4948123" y="2242022"/>
                  <a:pt x="4963882" y="2253468"/>
                </a:cubicBezTo>
                <a:cubicBezTo>
                  <a:pt x="4979640" y="2264914"/>
                  <a:pt x="4990505" y="2281917"/>
                  <a:pt x="4996477" y="2304477"/>
                </a:cubicBezTo>
                <a:lnTo>
                  <a:pt x="5187075" y="2279097"/>
                </a:lnTo>
                <a:cubicBezTo>
                  <a:pt x="5168827" y="2219711"/>
                  <a:pt x="5137061" y="2174592"/>
                  <a:pt x="5091776" y="2143738"/>
                </a:cubicBezTo>
                <a:cubicBezTo>
                  <a:pt x="5046490" y="2112884"/>
                  <a:pt x="4980718" y="2097457"/>
                  <a:pt x="4894460" y="2097457"/>
                </a:cubicBezTo>
                <a:cubicBezTo>
                  <a:pt x="4832753" y="2097457"/>
                  <a:pt x="4782159" y="2105577"/>
                  <a:pt x="4742679" y="2121818"/>
                </a:cubicBezTo>
                <a:cubicBezTo>
                  <a:pt x="4717797" y="2132092"/>
                  <a:pt x="4693578" y="2147754"/>
                  <a:pt x="4670023" y="2168803"/>
                </a:cubicBezTo>
                <a:cubicBezTo>
                  <a:pt x="4646467" y="2189851"/>
                  <a:pt x="4627889" y="2213633"/>
                  <a:pt x="4614287" y="2240148"/>
                </a:cubicBezTo>
                <a:cubicBezTo>
                  <a:pt x="4595708" y="2276279"/>
                  <a:pt x="4586419" y="2321526"/>
                  <a:pt x="4586419" y="2375889"/>
                </a:cubicBezTo>
                <a:cubicBezTo>
                  <a:pt x="4586419" y="2427929"/>
                  <a:pt x="4594049" y="2469693"/>
                  <a:pt x="4609310" y="2501182"/>
                </a:cubicBezTo>
                <a:cubicBezTo>
                  <a:pt x="4624571" y="2532671"/>
                  <a:pt x="4645638" y="2560100"/>
                  <a:pt x="4672512" y="2583468"/>
                </a:cubicBezTo>
                <a:cubicBezTo>
                  <a:pt x="4699384" y="2606837"/>
                  <a:pt x="4731482" y="2623741"/>
                  <a:pt x="4768805" y="2634181"/>
                </a:cubicBezTo>
                <a:cubicBezTo>
                  <a:pt x="4806129" y="2644622"/>
                  <a:pt x="4852824" y="2649842"/>
                  <a:pt x="4908893" y="2649842"/>
                </a:cubicBezTo>
                <a:cubicBezTo>
                  <a:pt x="4966950" y="2649842"/>
                  <a:pt x="5014807" y="2641713"/>
                  <a:pt x="5052462" y="2625457"/>
                </a:cubicBezTo>
                <a:cubicBezTo>
                  <a:pt x="5090117" y="2609201"/>
                  <a:pt x="5121054" y="2586392"/>
                  <a:pt x="5145272" y="2557031"/>
                </a:cubicBezTo>
                <a:cubicBezTo>
                  <a:pt x="5169491" y="2527670"/>
                  <a:pt x="5186908" y="2492918"/>
                  <a:pt x="5197525" y="2452775"/>
                </a:cubicBezTo>
                <a:close/>
                <a:moveTo>
                  <a:pt x="5667775" y="2326871"/>
                </a:moveTo>
                <a:lnTo>
                  <a:pt x="5468220" y="2326871"/>
                </a:lnTo>
                <a:cubicBezTo>
                  <a:pt x="5471537" y="2295353"/>
                  <a:pt x="5479334" y="2271632"/>
                  <a:pt x="5491609" y="2255708"/>
                </a:cubicBezTo>
                <a:cubicBezTo>
                  <a:pt x="5510851" y="2230162"/>
                  <a:pt x="5536563" y="2217389"/>
                  <a:pt x="5568744" y="2217389"/>
                </a:cubicBezTo>
                <a:cubicBezTo>
                  <a:pt x="5596612" y="2217389"/>
                  <a:pt x="5619089" y="2225849"/>
                  <a:pt x="5636175" y="2242769"/>
                </a:cubicBezTo>
                <a:cubicBezTo>
                  <a:pt x="5653261" y="2259689"/>
                  <a:pt x="5663794" y="2287723"/>
                  <a:pt x="5667775" y="2326871"/>
                </a:cubicBezTo>
                <a:close/>
                <a:moveTo>
                  <a:pt x="5873800" y="2401020"/>
                </a:moveTo>
                <a:cubicBezTo>
                  <a:pt x="5873800" y="2331349"/>
                  <a:pt x="5862354" y="2274784"/>
                  <a:pt x="5839463" y="2231323"/>
                </a:cubicBezTo>
                <a:cubicBezTo>
                  <a:pt x="5816571" y="2187862"/>
                  <a:pt x="5783229" y="2154686"/>
                  <a:pt x="5739436" y="2131794"/>
                </a:cubicBezTo>
                <a:cubicBezTo>
                  <a:pt x="5695643" y="2108903"/>
                  <a:pt x="5635926" y="2097457"/>
                  <a:pt x="5560284" y="2097457"/>
                </a:cubicBezTo>
                <a:cubicBezTo>
                  <a:pt x="5467059" y="2097457"/>
                  <a:pt x="5393988" y="2123002"/>
                  <a:pt x="5341072" y="2174094"/>
                </a:cubicBezTo>
                <a:cubicBezTo>
                  <a:pt x="5288156" y="2225185"/>
                  <a:pt x="5261698" y="2292036"/>
                  <a:pt x="5261698" y="2374644"/>
                </a:cubicBezTo>
                <a:cubicBezTo>
                  <a:pt x="5261698" y="2432703"/>
                  <a:pt x="5274885" y="2483214"/>
                  <a:pt x="5301261" y="2526177"/>
                </a:cubicBezTo>
                <a:cubicBezTo>
                  <a:pt x="5327636" y="2569140"/>
                  <a:pt x="5360895" y="2600492"/>
                  <a:pt x="5401038" y="2620232"/>
                </a:cubicBezTo>
                <a:cubicBezTo>
                  <a:pt x="5441181" y="2639972"/>
                  <a:pt x="5496254" y="2649842"/>
                  <a:pt x="5566256" y="2649842"/>
                </a:cubicBezTo>
                <a:cubicBezTo>
                  <a:pt x="5646874" y="2649842"/>
                  <a:pt x="5708748" y="2638313"/>
                  <a:pt x="5751877" y="2615255"/>
                </a:cubicBezTo>
                <a:cubicBezTo>
                  <a:pt x="5795006" y="2592198"/>
                  <a:pt x="5831832" y="2554128"/>
                  <a:pt x="5862354" y="2501046"/>
                </a:cubicBezTo>
                <a:lnTo>
                  <a:pt x="5662799" y="2482633"/>
                </a:lnTo>
                <a:cubicBezTo>
                  <a:pt x="5650192" y="2498558"/>
                  <a:pt x="5638414" y="2509672"/>
                  <a:pt x="5627466" y="2515975"/>
                </a:cubicBezTo>
                <a:cubicBezTo>
                  <a:pt x="5609551" y="2525928"/>
                  <a:pt x="5590641" y="2530905"/>
                  <a:pt x="5570735" y="2530905"/>
                </a:cubicBezTo>
                <a:cubicBezTo>
                  <a:pt x="5539217" y="2530905"/>
                  <a:pt x="5513671" y="2519459"/>
                  <a:pt x="5494098" y="2496567"/>
                </a:cubicBezTo>
                <a:cubicBezTo>
                  <a:pt x="5480164" y="2480643"/>
                  <a:pt x="5471372" y="2456424"/>
                  <a:pt x="5467723" y="2423911"/>
                </a:cubicBezTo>
                <a:lnTo>
                  <a:pt x="5873800" y="2423911"/>
                </a:lnTo>
                <a:close/>
                <a:moveTo>
                  <a:pt x="6156325" y="0"/>
                </a:moveTo>
                <a:lnTo>
                  <a:pt x="6156325" y="4602797"/>
                </a:lnTo>
                <a:lnTo>
                  <a:pt x="0" y="4602797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sz="8000" dirty="0">
              <a:latin typeface="Arial Black" panose="020B0A040201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BCD2217-AB73-2744-85E3-79B289335656}"/>
              </a:ext>
            </a:extLst>
          </p:cNvPr>
          <p:cNvSpPr txBox="1"/>
          <p:nvPr/>
        </p:nvSpPr>
        <p:spPr>
          <a:xfrm>
            <a:off x="6167438" y="1117600"/>
            <a:ext cx="5617028" cy="3970318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Les réseaux sont plus stables que les chaînes simples. Si une proie disparaît, le prédateur peut se reporter sur une autre espèce, maintenant ainsi l'équilibre de l'écosystème.</a:t>
            </a:r>
          </a:p>
        </p:txBody>
      </p:sp>
    </p:spTree>
    <p:extLst>
      <p:ext uri="{BB962C8B-B14F-4D97-AF65-F5344CB8AC3E}">
        <p14:creationId xmlns:p14="http://schemas.microsoft.com/office/powerpoint/2010/main" val="3572755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5FA07-4881-C384-7E8F-78B9F03D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7529EEF-BB78-C0B0-A231-810109097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4000"/>
                    </a14:imgEffect>
                    <a14:imgEffect>
                      <a14:brightnessContrast bright="-53000" contras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7" t="5483" r="2749" b="5483"/>
          <a:stretch>
            <a:fillRect/>
          </a:stretch>
        </p:blipFill>
        <p:spPr>
          <a:xfrm>
            <a:off x="334963" y="365125"/>
            <a:ext cx="11522075" cy="612775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0E5B518-2B74-1097-9105-A81434AB8DEA}"/>
              </a:ext>
            </a:extLst>
          </p:cNvPr>
          <p:cNvSpPr txBox="1"/>
          <p:nvPr/>
        </p:nvSpPr>
        <p:spPr>
          <a:xfrm>
            <a:off x="539262" y="3094892"/>
            <a:ext cx="47009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Qu’est-ce qu’</a:t>
            </a:r>
          </a:p>
          <a:p>
            <a:r>
              <a:rPr lang="fr-FR" sz="72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une chaîne trophique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5107A4-8204-145A-1BBE-D1C5330B030C}"/>
              </a:ext>
            </a:extLst>
          </p:cNvPr>
          <p:cNvSpPr/>
          <p:nvPr/>
        </p:nvSpPr>
        <p:spPr>
          <a:xfrm>
            <a:off x="7631723" y="2233246"/>
            <a:ext cx="3499339" cy="46247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B9846B-8FFC-24BD-70F7-28143E105E9D}"/>
              </a:ext>
            </a:extLst>
          </p:cNvPr>
          <p:cNvSpPr/>
          <p:nvPr/>
        </p:nvSpPr>
        <p:spPr>
          <a:xfrm>
            <a:off x="7631723" y="1866378"/>
            <a:ext cx="3499339" cy="475989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CB0E085-53F8-09AE-F6CE-5C6583012725}"/>
              </a:ext>
            </a:extLst>
          </p:cNvPr>
          <p:cNvSpPr txBox="1"/>
          <p:nvPr/>
        </p:nvSpPr>
        <p:spPr>
          <a:xfrm>
            <a:off x="7631723" y="2492679"/>
            <a:ext cx="349933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latin typeface="Agency FB" panose="020B0503020202020204" pitchFamily="34" charset="0"/>
              </a:rPr>
              <a:t>Définition simple</a:t>
            </a:r>
            <a:endParaRPr lang="fr-FR" sz="2800" dirty="0">
              <a:latin typeface="Agency FB" panose="020B0503020202020204" pitchFamily="34" charset="0"/>
            </a:endParaRPr>
          </a:p>
          <a:p>
            <a:r>
              <a:rPr lang="fr-FR" sz="2400" dirty="0">
                <a:latin typeface="Baskerville Old Face" panose="02020602080505020303" pitchFamily="18" charset="0"/>
              </a:rPr>
              <a:t>Une chaîne trophique est une succession d’organismes vivants dans laquelle chacun se nourrit du précédent. C'est le chemin par lequel l'énergie passe dans un écosystème.</a:t>
            </a:r>
          </a:p>
        </p:txBody>
      </p:sp>
    </p:spTree>
    <p:extLst>
      <p:ext uri="{BB962C8B-B14F-4D97-AF65-F5344CB8AC3E}">
        <p14:creationId xmlns:p14="http://schemas.microsoft.com/office/powerpoint/2010/main" val="3631126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CD9BC-CBDA-C53C-EB9C-9593C51E7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273C7342-56CB-98CE-D3EC-2E3A34823B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9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55" b="7255"/>
          <a:stretch>
            <a:fillRect/>
          </a:stretch>
        </p:blipFill>
        <p:spPr>
          <a:xfrm>
            <a:off x="334963" y="368302"/>
            <a:ext cx="11522074" cy="615632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28309DB-A025-6FF2-53CF-51822E461F4F}"/>
              </a:ext>
            </a:extLst>
          </p:cNvPr>
          <p:cNvSpPr txBox="1"/>
          <p:nvPr/>
        </p:nvSpPr>
        <p:spPr>
          <a:xfrm rot="16200000">
            <a:off x="-5645706" y="-13134893"/>
            <a:ext cx="6173787" cy="33180178"/>
          </a:xfrm>
          <a:custGeom>
            <a:avLst/>
            <a:gdLst/>
            <a:ahLst/>
            <a:cxnLst/>
            <a:rect l="l" t="t" r="r" b="b"/>
            <a:pathLst>
              <a:path w="6156325" h="4602797">
                <a:moveTo>
                  <a:pt x="591956" y="2128808"/>
                </a:moveTo>
                <a:cubicBezTo>
                  <a:pt x="591956" y="2144733"/>
                  <a:pt x="587228" y="2158833"/>
                  <a:pt x="577773" y="2171108"/>
                </a:cubicBezTo>
                <a:cubicBezTo>
                  <a:pt x="568318" y="2183383"/>
                  <a:pt x="556125" y="2191013"/>
                  <a:pt x="541196" y="2193999"/>
                </a:cubicBezTo>
                <a:cubicBezTo>
                  <a:pt x="511669" y="2200635"/>
                  <a:pt x="491763" y="2203952"/>
                  <a:pt x="481478" y="2203952"/>
                </a:cubicBezTo>
                <a:lnTo>
                  <a:pt x="386428" y="2203952"/>
                </a:lnTo>
                <a:lnTo>
                  <a:pt x="386429" y="2055654"/>
                </a:lnTo>
                <a:lnTo>
                  <a:pt x="485460" y="2055654"/>
                </a:lnTo>
                <a:cubicBezTo>
                  <a:pt x="526599" y="2055654"/>
                  <a:pt x="554632" y="2061958"/>
                  <a:pt x="569562" y="2074565"/>
                </a:cubicBezTo>
                <a:cubicBezTo>
                  <a:pt x="584491" y="2087172"/>
                  <a:pt x="591956" y="2105253"/>
                  <a:pt x="591956" y="2128808"/>
                </a:cubicBezTo>
                <a:close/>
                <a:moveTo>
                  <a:pt x="877603" y="2637898"/>
                </a:moveTo>
                <a:lnTo>
                  <a:pt x="768432" y="2426500"/>
                </a:lnTo>
                <a:cubicBezTo>
                  <a:pt x="763129" y="2415873"/>
                  <a:pt x="752604" y="2400764"/>
                  <a:pt x="736855" y="2381172"/>
                </a:cubicBezTo>
                <a:cubicBezTo>
                  <a:pt x="721107" y="2361580"/>
                  <a:pt x="709088" y="2348795"/>
                  <a:pt x="700799" y="2342818"/>
                </a:cubicBezTo>
                <a:cubicBezTo>
                  <a:pt x="688529" y="2333855"/>
                  <a:pt x="668968" y="2324890"/>
                  <a:pt x="642116" y="2315922"/>
                </a:cubicBezTo>
                <a:cubicBezTo>
                  <a:pt x="675645" y="2308292"/>
                  <a:pt x="702036" y="2298670"/>
                  <a:pt x="721288" y="2287059"/>
                </a:cubicBezTo>
                <a:cubicBezTo>
                  <a:pt x="751494" y="2268812"/>
                  <a:pt x="775228" y="2245008"/>
                  <a:pt x="792490" y="2215647"/>
                </a:cubicBezTo>
                <a:cubicBezTo>
                  <a:pt x="809753" y="2186286"/>
                  <a:pt x="818384" y="2151368"/>
                  <a:pt x="818384" y="2110893"/>
                </a:cubicBezTo>
                <a:cubicBezTo>
                  <a:pt x="818384" y="2064446"/>
                  <a:pt x="807104" y="2025049"/>
                  <a:pt x="784544" y="1992702"/>
                </a:cubicBezTo>
                <a:cubicBezTo>
                  <a:pt x="761984" y="1960355"/>
                  <a:pt x="732291" y="1938210"/>
                  <a:pt x="695466" y="1926267"/>
                </a:cubicBezTo>
                <a:cubicBezTo>
                  <a:pt x="658640" y="1914323"/>
                  <a:pt x="605392" y="1908352"/>
                  <a:pt x="535722" y="1908352"/>
                </a:cubicBezTo>
                <a:lnTo>
                  <a:pt x="160001" y="1908352"/>
                </a:lnTo>
                <a:lnTo>
                  <a:pt x="160000" y="2637898"/>
                </a:lnTo>
                <a:lnTo>
                  <a:pt x="386428" y="2637898"/>
                </a:lnTo>
                <a:lnTo>
                  <a:pt x="386428" y="2341800"/>
                </a:lnTo>
                <a:lnTo>
                  <a:pt x="406334" y="2341800"/>
                </a:lnTo>
                <a:cubicBezTo>
                  <a:pt x="426903" y="2341800"/>
                  <a:pt x="445316" y="2347440"/>
                  <a:pt x="461573" y="2358720"/>
                </a:cubicBezTo>
                <a:cubicBezTo>
                  <a:pt x="473516" y="2367345"/>
                  <a:pt x="487118" y="2386090"/>
                  <a:pt x="502379" y="2414953"/>
                </a:cubicBezTo>
                <a:lnTo>
                  <a:pt x="622879" y="2637898"/>
                </a:lnTo>
                <a:close/>
                <a:moveTo>
                  <a:pt x="1314851" y="2326870"/>
                </a:moveTo>
                <a:lnTo>
                  <a:pt x="1115296" y="2326870"/>
                </a:lnTo>
                <a:cubicBezTo>
                  <a:pt x="1118613" y="2295353"/>
                  <a:pt x="1126410" y="2271632"/>
                  <a:pt x="1138685" y="2255707"/>
                </a:cubicBezTo>
                <a:cubicBezTo>
                  <a:pt x="1157927" y="2230161"/>
                  <a:pt x="1183639" y="2217389"/>
                  <a:pt x="1215820" y="2217389"/>
                </a:cubicBezTo>
                <a:cubicBezTo>
                  <a:pt x="1243688" y="2217389"/>
                  <a:pt x="1266165" y="2225849"/>
                  <a:pt x="1283250" y="2242768"/>
                </a:cubicBezTo>
                <a:cubicBezTo>
                  <a:pt x="1300336" y="2259688"/>
                  <a:pt x="1310870" y="2287722"/>
                  <a:pt x="1314851" y="2326870"/>
                </a:cubicBezTo>
                <a:close/>
                <a:moveTo>
                  <a:pt x="1381536" y="1895911"/>
                </a:moveTo>
                <a:lnTo>
                  <a:pt x="1207360" y="1895911"/>
                </a:lnTo>
                <a:lnTo>
                  <a:pt x="1123756" y="2044706"/>
                </a:lnTo>
                <a:lnTo>
                  <a:pt x="1220796" y="2044706"/>
                </a:lnTo>
                <a:close/>
                <a:moveTo>
                  <a:pt x="1520876" y="2401019"/>
                </a:moveTo>
                <a:cubicBezTo>
                  <a:pt x="1520876" y="2331349"/>
                  <a:pt x="1509430" y="2274784"/>
                  <a:pt x="1486538" y="2231323"/>
                </a:cubicBezTo>
                <a:cubicBezTo>
                  <a:pt x="1463647" y="2187862"/>
                  <a:pt x="1430305" y="2154685"/>
                  <a:pt x="1386512" y="2131794"/>
                </a:cubicBezTo>
                <a:cubicBezTo>
                  <a:pt x="1342719" y="2108902"/>
                  <a:pt x="1283002" y="2097456"/>
                  <a:pt x="1207360" y="2097456"/>
                </a:cubicBezTo>
                <a:cubicBezTo>
                  <a:pt x="1114135" y="2097456"/>
                  <a:pt x="1041064" y="2123002"/>
                  <a:pt x="988148" y="2174094"/>
                </a:cubicBezTo>
                <a:cubicBezTo>
                  <a:pt x="935231" y="2225185"/>
                  <a:pt x="908773" y="2292035"/>
                  <a:pt x="908773" y="2374644"/>
                </a:cubicBezTo>
                <a:cubicBezTo>
                  <a:pt x="908773" y="2432703"/>
                  <a:pt x="921961" y="2483213"/>
                  <a:pt x="948336" y="2526177"/>
                </a:cubicBezTo>
                <a:cubicBezTo>
                  <a:pt x="974711" y="2569140"/>
                  <a:pt x="1007970" y="2600492"/>
                  <a:pt x="1048114" y="2620232"/>
                </a:cubicBezTo>
                <a:cubicBezTo>
                  <a:pt x="1088257" y="2639971"/>
                  <a:pt x="1143329" y="2649841"/>
                  <a:pt x="1213331" y="2649841"/>
                </a:cubicBezTo>
                <a:cubicBezTo>
                  <a:pt x="1293950" y="2649841"/>
                  <a:pt x="1355823" y="2638313"/>
                  <a:pt x="1398953" y="2615255"/>
                </a:cubicBezTo>
                <a:cubicBezTo>
                  <a:pt x="1442082" y="2592198"/>
                  <a:pt x="1478908" y="2554128"/>
                  <a:pt x="1509430" y="2501046"/>
                </a:cubicBezTo>
                <a:lnTo>
                  <a:pt x="1309874" y="2482633"/>
                </a:lnTo>
                <a:cubicBezTo>
                  <a:pt x="1297267" y="2498558"/>
                  <a:pt x="1285490" y="2509672"/>
                  <a:pt x="1274542" y="2515975"/>
                </a:cubicBezTo>
                <a:cubicBezTo>
                  <a:pt x="1256626" y="2525928"/>
                  <a:pt x="1237716" y="2530904"/>
                  <a:pt x="1217810" y="2530904"/>
                </a:cubicBezTo>
                <a:cubicBezTo>
                  <a:pt x="1186293" y="2530904"/>
                  <a:pt x="1160747" y="2519459"/>
                  <a:pt x="1141173" y="2496567"/>
                </a:cubicBezTo>
                <a:cubicBezTo>
                  <a:pt x="1127239" y="2480642"/>
                  <a:pt x="1118447" y="2456424"/>
                  <a:pt x="1114798" y="2423911"/>
                </a:cubicBezTo>
                <a:lnTo>
                  <a:pt x="1520876" y="2423911"/>
                </a:lnTo>
                <a:close/>
                <a:moveTo>
                  <a:pt x="2136438" y="2466397"/>
                </a:moveTo>
                <a:cubicBezTo>
                  <a:pt x="2136438" y="2436238"/>
                  <a:pt x="2127729" y="2408564"/>
                  <a:pt x="2110312" y="2383376"/>
                </a:cubicBezTo>
                <a:cubicBezTo>
                  <a:pt x="2092894" y="2358188"/>
                  <a:pt x="2067763" y="2338800"/>
                  <a:pt x="2034919" y="2325210"/>
                </a:cubicBezTo>
                <a:cubicBezTo>
                  <a:pt x="2002074" y="2311621"/>
                  <a:pt x="1951978" y="2301016"/>
                  <a:pt x="1884630" y="2293396"/>
                </a:cubicBezTo>
                <a:cubicBezTo>
                  <a:pt x="1840174" y="2288093"/>
                  <a:pt x="1811310" y="2282129"/>
                  <a:pt x="1798040" y="2275504"/>
                </a:cubicBezTo>
                <a:cubicBezTo>
                  <a:pt x="1784769" y="2268879"/>
                  <a:pt x="1778134" y="2259108"/>
                  <a:pt x="1778134" y="2246190"/>
                </a:cubicBezTo>
                <a:cubicBezTo>
                  <a:pt x="1778134" y="2234594"/>
                  <a:pt x="1783359" y="2224738"/>
                  <a:pt x="1793810" y="2216623"/>
                </a:cubicBezTo>
                <a:cubicBezTo>
                  <a:pt x="1804260" y="2208507"/>
                  <a:pt x="1820932" y="2204450"/>
                  <a:pt x="1843823" y="2204450"/>
                </a:cubicBezTo>
                <a:cubicBezTo>
                  <a:pt x="1866383" y="2204450"/>
                  <a:pt x="1885625" y="2209758"/>
                  <a:pt x="1901550" y="2220374"/>
                </a:cubicBezTo>
                <a:cubicBezTo>
                  <a:pt x="1913162" y="2228337"/>
                  <a:pt x="1921456" y="2240778"/>
                  <a:pt x="1926432" y="2257698"/>
                </a:cubicBezTo>
                <a:lnTo>
                  <a:pt x="2118523" y="2238787"/>
                </a:lnTo>
                <a:cubicBezTo>
                  <a:pt x="2105252" y="2204284"/>
                  <a:pt x="2088581" y="2176914"/>
                  <a:pt x="2068510" y="2156676"/>
                </a:cubicBezTo>
                <a:cubicBezTo>
                  <a:pt x="2048438" y="2136439"/>
                  <a:pt x="2023390" y="2121509"/>
                  <a:pt x="1993366" y="2111888"/>
                </a:cubicBezTo>
                <a:cubicBezTo>
                  <a:pt x="1963341" y="2102267"/>
                  <a:pt x="1916811" y="2097456"/>
                  <a:pt x="1853776" y="2097456"/>
                </a:cubicBezTo>
                <a:cubicBezTo>
                  <a:pt x="1794059" y="2097456"/>
                  <a:pt x="1746451" y="2103670"/>
                  <a:pt x="1710953" y="2116099"/>
                </a:cubicBezTo>
                <a:cubicBezTo>
                  <a:pt x="1675454" y="2128527"/>
                  <a:pt x="1647586" y="2147335"/>
                  <a:pt x="1627349" y="2172523"/>
                </a:cubicBezTo>
                <a:cubicBezTo>
                  <a:pt x="1607111" y="2197711"/>
                  <a:pt x="1596992" y="2227707"/>
                  <a:pt x="1596992" y="2262511"/>
                </a:cubicBezTo>
                <a:cubicBezTo>
                  <a:pt x="1596992" y="2294329"/>
                  <a:pt x="1606364" y="2322666"/>
                  <a:pt x="1625109" y="2347523"/>
                </a:cubicBezTo>
                <a:cubicBezTo>
                  <a:pt x="1643853" y="2372379"/>
                  <a:pt x="1666911" y="2390027"/>
                  <a:pt x="1694281" y="2400467"/>
                </a:cubicBezTo>
                <a:cubicBezTo>
                  <a:pt x="1721652" y="2410907"/>
                  <a:pt x="1770503" y="2422257"/>
                  <a:pt x="1840837" y="2434517"/>
                </a:cubicBezTo>
                <a:cubicBezTo>
                  <a:pt x="1887948" y="2442801"/>
                  <a:pt x="1916977" y="2449757"/>
                  <a:pt x="1927925" y="2455387"/>
                </a:cubicBezTo>
                <a:cubicBezTo>
                  <a:pt x="1943186" y="2463339"/>
                  <a:pt x="1950817" y="2474603"/>
                  <a:pt x="1950817" y="2489180"/>
                </a:cubicBezTo>
                <a:cubicBezTo>
                  <a:pt x="1950817" y="2502098"/>
                  <a:pt x="1945011" y="2512862"/>
                  <a:pt x="1933399" y="2521472"/>
                </a:cubicBezTo>
                <a:cubicBezTo>
                  <a:pt x="1918470" y="2533069"/>
                  <a:pt x="1897403" y="2538867"/>
                  <a:pt x="1870198" y="2538867"/>
                </a:cubicBezTo>
                <a:cubicBezTo>
                  <a:pt x="1845316" y="2538867"/>
                  <a:pt x="1825410" y="2533724"/>
                  <a:pt x="1810481" y="2523440"/>
                </a:cubicBezTo>
                <a:cubicBezTo>
                  <a:pt x="1795552" y="2513155"/>
                  <a:pt x="1783940" y="2496069"/>
                  <a:pt x="1775646" y="2472182"/>
                </a:cubicBezTo>
                <a:lnTo>
                  <a:pt x="1574598" y="2491093"/>
                </a:lnTo>
                <a:cubicBezTo>
                  <a:pt x="1586210" y="2541853"/>
                  <a:pt x="1612502" y="2581001"/>
                  <a:pt x="1653474" y="2608537"/>
                </a:cubicBezTo>
                <a:cubicBezTo>
                  <a:pt x="1694447" y="2636073"/>
                  <a:pt x="1763205" y="2649841"/>
                  <a:pt x="1859748" y="2649841"/>
                </a:cubicBezTo>
                <a:cubicBezTo>
                  <a:pt x="1928091" y="2649841"/>
                  <a:pt x="1982085" y="2641307"/>
                  <a:pt x="2021731" y="2624240"/>
                </a:cubicBezTo>
                <a:cubicBezTo>
                  <a:pt x="2061376" y="2607172"/>
                  <a:pt x="2090406" y="2584221"/>
                  <a:pt x="2108819" y="2555386"/>
                </a:cubicBezTo>
                <a:cubicBezTo>
                  <a:pt x="2127231" y="2526551"/>
                  <a:pt x="2136438" y="2496888"/>
                  <a:pt x="2136438" y="2466397"/>
                </a:cubicBezTo>
                <a:close/>
                <a:moveTo>
                  <a:pt x="2439559" y="2109400"/>
                </a:moveTo>
                <a:lnTo>
                  <a:pt x="2237018" y="2109400"/>
                </a:lnTo>
                <a:lnTo>
                  <a:pt x="2237018" y="2637898"/>
                </a:lnTo>
                <a:lnTo>
                  <a:pt x="2439559" y="2637898"/>
                </a:lnTo>
                <a:close/>
                <a:moveTo>
                  <a:pt x="2439559" y="1908352"/>
                </a:moveTo>
                <a:lnTo>
                  <a:pt x="2237018" y="1908352"/>
                </a:lnTo>
                <a:lnTo>
                  <a:pt x="2237018" y="2046199"/>
                </a:lnTo>
                <a:lnTo>
                  <a:pt x="2439559" y="2046199"/>
                </a:lnTo>
                <a:close/>
                <a:moveTo>
                  <a:pt x="2782459" y="1908352"/>
                </a:moveTo>
                <a:lnTo>
                  <a:pt x="2579420" y="1908352"/>
                </a:lnTo>
                <a:lnTo>
                  <a:pt x="2579420" y="2637898"/>
                </a:lnTo>
                <a:lnTo>
                  <a:pt x="2782459" y="2637898"/>
                </a:lnTo>
                <a:close/>
                <a:moveTo>
                  <a:pt x="3125359" y="2109400"/>
                </a:moveTo>
                <a:lnTo>
                  <a:pt x="2922818" y="2109400"/>
                </a:lnTo>
                <a:lnTo>
                  <a:pt x="2922818" y="2637898"/>
                </a:lnTo>
                <a:lnTo>
                  <a:pt x="3125359" y="2637898"/>
                </a:lnTo>
                <a:close/>
                <a:moveTo>
                  <a:pt x="3125359" y="1908352"/>
                </a:moveTo>
                <a:lnTo>
                  <a:pt x="2922818" y="1908352"/>
                </a:lnTo>
                <a:lnTo>
                  <a:pt x="2922818" y="2046199"/>
                </a:lnTo>
                <a:lnTo>
                  <a:pt x="3125359" y="2046199"/>
                </a:lnTo>
                <a:close/>
                <a:moveTo>
                  <a:pt x="3638951" y="2326871"/>
                </a:moveTo>
                <a:lnTo>
                  <a:pt x="3439396" y="2326871"/>
                </a:lnTo>
                <a:cubicBezTo>
                  <a:pt x="3442713" y="2295353"/>
                  <a:pt x="3450509" y="2271632"/>
                  <a:pt x="3462785" y="2255708"/>
                </a:cubicBezTo>
                <a:cubicBezTo>
                  <a:pt x="3482027" y="2230162"/>
                  <a:pt x="3507739" y="2217389"/>
                  <a:pt x="3539920" y="2217389"/>
                </a:cubicBezTo>
                <a:cubicBezTo>
                  <a:pt x="3567788" y="2217389"/>
                  <a:pt x="3590265" y="2225849"/>
                  <a:pt x="3607350" y="2242769"/>
                </a:cubicBezTo>
                <a:cubicBezTo>
                  <a:pt x="3624436" y="2259689"/>
                  <a:pt x="3634970" y="2287723"/>
                  <a:pt x="3638951" y="2326871"/>
                </a:cubicBezTo>
                <a:close/>
                <a:moveTo>
                  <a:pt x="3844975" y="2401020"/>
                </a:moveTo>
                <a:cubicBezTo>
                  <a:pt x="3844975" y="2331349"/>
                  <a:pt x="3833530" y="2274784"/>
                  <a:pt x="3810638" y="2231323"/>
                </a:cubicBezTo>
                <a:cubicBezTo>
                  <a:pt x="3787746" y="2187862"/>
                  <a:pt x="3754404" y="2154686"/>
                  <a:pt x="3710611" y="2131794"/>
                </a:cubicBezTo>
                <a:cubicBezTo>
                  <a:pt x="3666819" y="2108903"/>
                  <a:pt x="3607102" y="2097457"/>
                  <a:pt x="3531459" y="2097457"/>
                </a:cubicBezTo>
                <a:cubicBezTo>
                  <a:pt x="3438234" y="2097457"/>
                  <a:pt x="3365163" y="2123002"/>
                  <a:pt x="3312248" y="2174094"/>
                </a:cubicBezTo>
                <a:cubicBezTo>
                  <a:pt x="3259331" y="2225185"/>
                  <a:pt x="3232873" y="2292036"/>
                  <a:pt x="3232873" y="2374644"/>
                </a:cubicBezTo>
                <a:cubicBezTo>
                  <a:pt x="3232873" y="2432703"/>
                  <a:pt x="3246061" y="2483214"/>
                  <a:pt x="3272436" y="2526177"/>
                </a:cubicBezTo>
                <a:cubicBezTo>
                  <a:pt x="3298811" y="2569140"/>
                  <a:pt x="3332070" y="2600492"/>
                  <a:pt x="3372214" y="2620232"/>
                </a:cubicBezTo>
                <a:cubicBezTo>
                  <a:pt x="3412357" y="2639972"/>
                  <a:pt x="3467429" y="2649842"/>
                  <a:pt x="3537431" y="2649842"/>
                </a:cubicBezTo>
                <a:cubicBezTo>
                  <a:pt x="3618050" y="2649842"/>
                  <a:pt x="3679923" y="2638313"/>
                  <a:pt x="3723053" y="2615255"/>
                </a:cubicBezTo>
                <a:cubicBezTo>
                  <a:pt x="3766182" y="2592198"/>
                  <a:pt x="3803007" y="2554128"/>
                  <a:pt x="3833530" y="2501046"/>
                </a:cubicBezTo>
                <a:lnTo>
                  <a:pt x="3633974" y="2482633"/>
                </a:lnTo>
                <a:cubicBezTo>
                  <a:pt x="3621367" y="2498558"/>
                  <a:pt x="3609590" y="2509672"/>
                  <a:pt x="3598642" y="2515975"/>
                </a:cubicBezTo>
                <a:cubicBezTo>
                  <a:pt x="3580726" y="2525928"/>
                  <a:pt x="3561816" y="2530905"/>
                  <a:pt x="3541910" y="2530905"/>
                </a:cubicBezTo>
                <a:cubicBezTo>
                  <a:pt x="3510393" y="2530905"/>
                  <a:pt x="3484847" y="2519459"/>
                  <a:pt x="3465273" y="2496567"/>
                </a:cubicBezTo>
                <a:cubicBezTo>
                  <a:pt x="3451339" y="2480643"/>
                  <a:pt x="3442547" y="2456424"/>
                  <a:pt x="3438898" y="2423911"/>
                </a:cubicBezTo>
                <a:lnTo>
                  <a:pt x="3844975" y="2423911"/>
                </a:lnTo>
                <a:close/>
                <a:moveTo>
                  <a:pt x="4493382" y="2301988"/>
                </a:moveTo>
                <a:cubicBezTo>
                  <a:pt x="4493382" y="2232318"/>
                  <a:pt x="4477541" y="2180812"/>
                  <a:pt x="4445857" y="2147470"/>
                </a:cubicBezTo>
                <a:cubicBezTo>
                  <a:pt x="4414174" y="2114128"/>
                  <a:pt x="4370299" y="2097457"/>
                  <a:pt x="4314231" y="2097457"/>
                </a:cubicBezTo>
                <a:cubicBezTo>
                  <a:pt x="4272760" y="2097457"/>
                  <a:pt x="4237593" y="2105004"/>
                  <a:pt x="4208730" y="2120100"/>
                </a:cubicBezTo>
                <a:cubicBezTo>
                  <a:pt x="4179866" y="2135195"/>
                  <a:pt x="4151335" y="2160326"/>
                  <a:pt x="4123135" y="2195493"/>
                </a:cubicBezTo>
                <a:lnTo>
                  <a:pt x="4123135" y="2109400"/>
                </a:lnTo>
                <a:lnTo>
                  <a:pt x="3934528" y="2109400"/>
                </a:lnTo>
                <a:lnTo>
                  <a:pt x="3934528" y="2637898"/>
                </a:lnTo>
                <a:lnTo>
                  <a:pt x="4137069" y="2637898"/>
                </a:lnTo>
                <a:lnTo>
                  <a:pt x="4137069" y="2384100"/>
                </a:lnTo>
                <a:cubicBezTo>
                  <a:pt x="4137069" y="2335994"/>
                  <a:pt x="4144700" y="2302652"/>
                  <a:pt x="4159961" y="2284073"/>
                </a:cubicBezTo>
                <a:cubicBezTo>
                  <a:pt x="4175222" y="2265495"/>
                  <a:pt x="4195128" y="2256205"/>
                  <a:pt x="4219678" y="2256205"/>
                </a:cubicBezTo>
                <a:cubicBezTo>
                  <a:pt x="4241907" y="2256205"/>
                  <a:pt x="4259158" y="2263089"/>
                  <a:pt x="4271433" y="2276857"/>
                </a:cubicBezTo>
                <a:cubicBezTo>
                  <a:pt x="4283709" y="2290626"/>
                  <a:pt x="4289846" y="2314098"/>
                  <a:pt x="4289846" y="2347274"/>
                </a:cubicBezTo>
                <a:lnTo>
                  <a:pt x="4289846" y="2637898"/>
                </a:lnTo>
                <a:lnTo>
                  <a:pt x="4493382" y="2637898"/>
                </a:lnTo>
                <a:close/>
                <a:moveTo>
                  <a:pt x="5197525" y="2452775"/>
                </a:moveTo>
                <a:lnTo>
                  <a:pt x="5004937" y="2430878"/>
                </a:lnTo>
                <a:cubicBezTo>
                  <a:pt x="4995979" y="2459078"/>
                  <a:pt x="4982460" y="2479979"/>
                  <a:pt x="4964379" y="2493581"/>
                </a:cubicBezTo>
                <a:cubicBezTo>
                  <a:pt x="4946298" y="2507184"/>
                  <a:pt x="4923987" y="2513985"/>
                  <a:pt x="4897446" y="2513985"/>
                </a:cubicBezTo>
                <a:cubicBezTo>
                  <a:pt x="4865597" y="2513985"/>
                  <a:pt x="4839388" y="2502726"/>
                  <a:pt x="4818819" y="2480207"/>
                </a:cubicBezTo>
                <a:cubicBezTo>
                  <a:pt x="4798249" y="2457689"/>
                  <a:pt x="4787965" y="2424738"/>
                  <a:pt x="4787965" y="2381355"/>
                </a:cubicBezTo>
                <a:cubicBezTo>
                  <a:pt x="4787965" y="2332669"/>
                  <a:pt x="4798332" y="2296321"/>
                  <a:pt x="4819067" y="2272313"/>
                </a:cubicBezTo>
                <a:cubicBezTo>
                  <a:pt x="4839802" y="2248304"/>
                  <a:pt x="4866924" y="2236299"/>
                  <a:pt x="4900432" y="2236299"/>
                </a:cubicBezTo>
                <a:cubicBezTo>
                  <a:pt x="4926973" y="2236299"/>
                  <a:pt x="4948123" y="2242022"/>
                  <a:pt x="4963882" y="2253468"/>
                </a:cubicBezTo>
                <a:cubicBezTo>
                  <a:pt x="4979640" y="2264914"/>
                  <a:pt x="4990505" y="2281917"/>
                  <a:pt x="4996477" y="2304477"/>
                </a:cubicBezTo>
                <a:lnTo>
                  <a:pt x="5187075" y="2279097"/>
                </a:lnTo>
                <a:cubicBezTo>
                  <a:pt x="5168827" y="2219711"/>
                  <a:pt x="5137061" y="2174592"/>
                  <a:pt x="5091776" y="2143738"/>
                </a:cubicBezTo>
                <a:cubicBezTo>
                  <a:pt x="5046490" y="2112884"/>
                  <a:pt x="4980718" y="2097457"/>
                  <a:pt x="4894460" y="2097457"/>
                </a:cubicBezTo>
                <a:cubicBezTo>
                  <a:pt x="4832753" y="2097457"/>
                  <a:pt x="4782159" y="2105577"/>
                  <a:pt x="4742679" y="2121818"/>
                </a:cubicBezTo>
                <a:cubicBezTo>
                  <a:pt x="4717797" y="2132092"/>
                  <a:pt x="4693578" y="2147754"/>
                  <a:pt x="4670023" y="2168803"/>
                </a:cubicBezTo>
                <a:cubicBezTo>
                  <a:pt x="4646467" y="2189851"/>
                  <a:pt x="4627889" y="2213633"/>
                  <a:pt x="4614287" y="2240148"/>
                </a:cubicBezTo>
                <a:cubicBezTo>
                  <a:pt x="4595708" y="2276279"/>
                  <a:pt x="4586419" y="2321526"/>
                  <a:pt x="4586419" y="2375889"/>
                </a:cubicBezTo>
                <a:cubicBezTo>
                  <a:pt x="4586419" y="2427929"/>
                  <a:pt x="4594049" y="2469693"/>
                  <a:pt x="4609310" y="2501182"/>
                </a:cubicBezTo>
                <a:cubicBezTo>
                  <a:pt x="4624571" y="2532671"/>
                  <a:pt x="4645638" y="2560100"/>
                  <a:pt x="4672512" y="2583468"/>
                </a:cubicBezTo>
                <a:cubicBezTo>
                  <a:pt x="4699384" y="2606837"/>
                  <a:pt x="4731482" y="2623741"/>
                  <a:pt x="4768805" y="2634181"/>
                </a:cubicBezTo>
                <a:cubicBezTo>
                  <a:pt x="4806129" y="2644622"/>
                  <a:pt x="4852824" y="2649842"/>
                  <a:pt x="4908893" y="2649842"/>
                </a:cubicBezTo>
                <a:cubicBezTo>
                  <a:pt x="4966950" y="2649842"/>
                  <a:pt x="5014807" y="2641713"/>
                  <a:pt x="5052462" y="2625457"/>
                </a:cubicBezTo>
                <a:cubicBezTo>
                  <a:pt x="5090117" y="2609201"/>
                  <a:pt x="5121054" y="2586392"/>
                  <a:pt x="5145272" y="2557031"/>
                </a:cubicBezTo>
                <a:cubicBezTo>
                  <a:pt x="5169491" y="2527670"/>
                  <a:pt x="5186908" y="2492918"/>
                  <a:pt x="5197525" y="2452775"/>
                </a:cubicBezTo>
                <a:close/>
                <a:moveTo>
                  <a:pt x="5667775" y="2326871"/>
                </a:moveTo>
                <a:lnTo>
                  <a:pt x="5468220" y="2326871"/>
                </a:lnTo>
                <a:cubicBezTo>
                  <a:pt x="5471537" y="2295353"/>
                  <a:pt x="5479334" y="2271632"/>
                  <a:pt x="5491609" y="2255708"/>
                </a:cubicBezTo>
                <a:cubicBezTo>
                  <a:pt x="5510851" y="2230162"/>
                  <a:pt x="5536563" y="2217389"/>
                  <a:pt x="5568744" y="2217389"/>
                </a:cubicBezTo>
                <a:cubicBezTo>
                  <a:pt x="5596612" y="2217389"/>
                  <a:pt x="5619089" y="2225849"/>
                  <a:pt x="5636175" y="2242769"/>
                </a:cubicBezTo>
                <a:cubicBezTo>
                  <a:pt x="5653261" y="2259689"/>
                  <a:pt x="5663794" y="2287723"/>
                  <a:pt x="5667775" y="2326871"/>
                </a:cubicBezTo>
                <a:close/>
                <a:moveTo>
                  <a:pt x="5873800" y="2401020"/>
                </a:moveTo>
                <a:cubicBezTo>
                  <a:pt x="5873800" y="2331349"/>
                  <a:pt x="5862354" y="2274784"/>
                  <a:pt x="5839463" y="2231323"/>
                </a:cubicBezTo>
                <a:cubicBezTo>
                  <a:pt x="5816571" y="2187862"/>
                  <a:pt x="5783229" y="2154686"/>
                  <a:pt x="5739436" y="2131794"/>
                </a:cubicBezTo>
                <a:cubicBezTo>
                  <a:pt x="5695643" y="2108903"/>
                  <a:pt x="5635926" y="2097457"/>
                  <a:pt x="5560284" y="2097457"/>
                </a:cubicBezTo>
                <a:cubicBezTo>
                  <a:pt x="5467059" y="2097457"/>
                  <a:pt x="5393988" y="2123002"/>
                  <a:pt x="5341072" y="2174094"/>
                </a:cubicBezTo>
                <a:cubicBezTo>
                  <a:pt x="5288156" y="2225185"/>
                  <a:pt x="5261698" y="2292036"/>
                  <a:pt x="5261698" y="2374644"/>
                </a:cubicBezTo>
                <a:cubicBezTo>
                  <a:pt x="5261698" y="2432703"/>
                  <a:pt x="5274885" y="2483214"/>
                  <a:pt x="5301261" y="2526177"/>
                </a:cubicBezTo>
                <a:cubicBezTo>
                  <a:pt x="5327636" y="2569140"/>
                  <a:pt x="5360895" y="2600492"/>
                  <a:pt x="5401038" y="2620232"/>
                </a:cubicBezTo>
                <a:cubicBezTo>
                  <a:pt x="5441181" y="2639972"/>
                  <a:pt x="5496254" y="2649842"/>
                  <a:pt x="5566256" y="2649842"/>
                </a:cubicBezTo>
                <a:cubicBezTo>
                  <a:pt x="5646874" y="2649842"/>
                  <a:pt x="5708748" y="2638313"/>
                  <a:pt x="5751877" y="2615255"/>
                </a:cubicBezTo>
                <a:cubicBezTo>
                  <a:pt x="5795006" y="2592198"/>
                  <a:pt x="5831832" y="2554128"/>
                  <a:pt x="5862354" y="2501046"/>
                </a:cubicBezTo>
                <a:lnTo>
                  <a:pt x="5662799" y="2482633"/>
                </a:lnTo>
                <a:cubicBezTo>
                  <a:pt x="5650192" y="2498558"/>
                  <a:pt x="5638414" y="2509672"/>
                  <a:pt x="5627466" y="2515975"/>
                </a:cubicBezTo>
                <a:cubicBezTo>
                  <a:pt x="5609551" y="2525928"/>
                  <a:pt x="5590641" y="2530905"/>
                  <a:pt x="5570735" y="2530905"/>
                </a:cubicBezTo>
                <a:cubicBezTo>
                  <a:pt x="5539217" y="2530905"/>
                  <a:pt x="5513671" y="2519459"/>
                  <a:pt x="5494098" y="2496567"/>
                </a:cubicBezTo>
                <a:cubicBezTo>
                  <a:pt x="5480164" y="2480643"/>
                  <a:pt x="5471372" y="2456424"/>
                  <a:pt x="5467723" y="2423911"/>
                </a:cubicBezTo>
                <a:lnTo>
                  <a:pt x="5873800" y="2423911"/>
                </a:lnTo>
                <a:close/>
                <a:moveTo>
                  <a:pt x="6156325" y="0"/>
                </a:moveTo>
                <a:lnTo>
                  <a:pt x="6156325" y="4602797"/>
                </a:lnTo>
                <a:lnTo>
                  <a:pt x="0" y="4602797"/>
                </a:lnTo>
                <a:lnTo>
                  <a:pt x="0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fr-FR" sz="8000" dirty="0">
              <a:latin typeface="Arial Black" panose="020B0A0402010202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E1788E7-6046-76F3-B7A8-1E168E9D96D9}"/>
              </a:ext>
            </a:extLst>
          </p:cNvPr>
          <p:cNvSpPr txBox="1"/>
          <p:nvPr/>
        </p:nvSpPr>
        <p:spPr>
          <a:xfrm>
            <a:off x="14031278" y="1135065"/>
            <a:ext cx="5617028" cy="3970318"/>
          </a:xfrm>
          <a:prstGeom prst="rect">
            <a:avLst/>
          </a:prstGeom>
          <a:noFill/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Les réseaux sont plus stables que les chaînes simples. Si une proie disparaît, le prédateur peut se reporter sur une autre espèce, maintenant ainsi l'équilibre de l'écosystème.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DAF45F-D456-BC94-3AF6-03F4C42D6C49}"/>
              </a:ext>
            </a:extLst>
          </p:cNvPr>
          <p:cNvSpPr/>
          <p:nvPr/>
        </p:nvSpPr>
        <p:spPr>
          <a:xfrm>
            <a:off x="6434501" y="2374672"/>
            <a:ext cx="5217567" cy="381620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>
                <a:latin typeface="Agency FB" panose="020B0503020202020204" pitchFamily="34" charset="0"/>
              </a:rPr>
              <a:t>Les chaînes et réseaux trophiques sont le moteur de la vie, assurant la stabilité et la biodiversité des écosystèmes.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1B66098-8478-9E69-6BD8-DE2809DEF8AE}"/>
              </a:ext>
            </a:extLst>
          </p:cNvPr>
          <p:cNvSpPr txBox="1"/>
          <p:nvPr/>
        </p:nvSpPr>
        <p:spPr>
          <a:xfrm>
            <a:off x="973976" y="982343"/>
            <a:ext cx="4578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Arial Black" panose="020B0A04020102020204" pitchFamily="34" charset="0"/>
              </a:rPr>
              <a:t>Importance écologique</a:t>
            </a:r>
          </a:p>
        </p:txBody>
      </p:sp>
    </p:spTree>
    <p:extLst>
      <p:ext uri="{BB962C8B-B14F-4D97-AF65-F5344CB8AC3E}">
        <p14:creationId xmlns:p14="http://schemas.microsoft.com/office/powerpoint/2010/main" val="4232072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e 27">
            <a:extLst>
              <a:ext uri="{FF2B5EF4-FFF2-40B4-BE49-F238E27FC236}">
                <a16:creationId xmlns:a16="http://schemas.microsoft.com/office/drawing/2014/main" id="{3CDA9B8B-E924-CC69-9577-2744495D9EA3}"/>
              </a:ext>
            </a:extLst>
          </p:cNvPr>
          <p:cNvGrpSpPr/>
          <p:nvPr/>
        </p:nvGrpSpPr>
        <p:grpSpPr>
          <a:xfrm rot="2700000">
            <a:off x="1701215" y="-4420288"/>
            <a:ext cx="8789571" cy="8840576"/>
            <a:chOff x="2862256" y="186746"/>
            <a:chExt cx="6902921" cy="648451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69293511-6DD3-BC4D-55EF-DED279584B20}"/>
                </a:ext>
              </a:extLst>
            </p:cNvPr>
            <p:cNvSpPr/>
            <p:nvPr/>
          </p:nvSpPr>
          <p:spPr>
            <a:xfrm rot="5400000">
              <a:off x="6527559" y="82143"/>
              <a:ext cx="3133015" cy="3342221"/>
            </a:xfrm>
            <a:custGeom>
              <a:avLst/>
              <a:gdLst>
                <a:gd name="connsiteX0" fmla="*/ 0 w 3133015"/>
                <a:gd name="connsiteY0" fmla="*/ 3342221 h 3342221"/>
                <a:gd name="connsiteX1" fmla="*/ 1627 w 3133015"/>
                <a:gd name="connsiteY1" fmla="*/ 3273697 h 3342221"/>
                <a:gd name="connsiteX2" fmla="*/ 3075275 w 3133015"/>
                <a:gd name="connsiteY2" fmla="*/ 1554 h 3342221"/>
                <a:gd name="connsiteX3" fmla="*/ 3133015 w 3133015"/>
                <a:gd name="connsiteY3" fmla="*/ 0 h 3342221"/>
                <a:gd name="connsiteX4" fmla="*/ 3133015 w 3133015"/>
                <a:gd name="connsiteY4" fmla="*/ 1625712 h 3342221"/>
                <a:gd name="connsiteX5" fmla="*/ 3076371 w 3133015"/>
                <a:gd name="connsiteY5" fmla="*/ 1628942 h 3342221"/>
                <a:gd name="connsiteX6" fmla="*/ 1628206 w 3133015"/>
                <a:gd name="connsiteY6" fmla="*/ 3264151 h 3342221"/>
                <a:gd name="connsiteX7" fmla="*/ 1624715 w 3133015"/>
                <a:gd name="connsiteY7" fmla="*/ 3342221 h 3342221"/>
                <a:gd name="connsiteX8" fmla="*/ 0 w 3133015"/>
                <a:gd name="connsiteY8" fmla="*/ 3342221 h 334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3015" h="3342221">
                  <a:moveTo>
                    <a:pt x="0" y="3342221"/>
                  </a:moveTo>
                  <a:lnTo>
                    <a:pt x="1627" y="3273697"/>
                  </a:lnTo>
                  <a:cubicBezTo>
                    <a:pt x="85731" y="1507373"/>
                    <a:pt x="1416101" y="91089"/>
                    <a:pt x="3075275" y="1554"/>
                  </a:cubicBezTo>
                  <a:lnTo>
                    <a:pt x="3133015" y="0"/>
                  </a:lnTo>
                  <a:lnTo>
                    <a:pt x="3133015" y="1625712"/>
                  </a:lnTo>
                  <a:lnTo>
                    <a:pt x="3076371" y="1628942"/>
                  </a:lnTo>
                  <a:cubicBezTo>
                    <a:pt x="2312795" y="1716503"/>
                    <a:pt x="1705752" y="2401952"/>
                    <a:pt x="1628206" y="3264151"/>
                  </a:cubicBezTo>
                  <a:lnTo>
                    <a:pt x="1624715" y="3342221"/>
                  </a:lnTo>
                  <a:lnTo>
                    <a:pt x="0" y="3342221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 dirty="0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915E3208-7DA6-4B69-C7FA-2448D3F10CB4}"/>
                </a:ext>
              </a:extLst>
            </p:cNvPr>
            <p:cNvSpPr/>
            <p:nvPr/>
          </p:nvSpPr>
          <p:spPr>
            <a:xfrm rot="5400000">
              <a:off x="2966859" y="82144"/>
              <a:ext cx="3133015" cy="3342219"/>
            </a:xfrm>
            <a:custGeom>
              <a:avLst/>
              <a:gdLst>
                <a:gd name="connsiteX0" fmla="*/ 0 w 3133015"/>
                <a:gd name="connsiteY0" fmla="*/ 0 h 3342219"/>
                <a:gd name="connsiteX1" fmla="*/ 1624715 w 3133015"/>
                <a:gd name="connsiteY1" fmla="*/ 0 h 3342219"/>
                <a:gd name="connsiteX2" fmla="*/ 1628206 w 3133015"/>
                <a:gd name="connsiteY2" fmla="*/ 78068 h 3342219"/>
                <a:gd name="connsiteX3" fmla="*/ 3076371 w 3133015"/>
                <a:gd name="connsiteY3" fmla="*/ 1713277 h 3342219"/>
                <a:gd name="connsiteX4" fmla="*/ 3133015 w 3133015"/>
                <a:gd name="connsiteY4" fmla="*/ 1716507 h 3342219"/>
                <a:gd name="connsiteX5" fmla="*/ 3133015 w 3133015"/>
                <a:gd name="connsiteY5" fmla="*/ 3342219 h 3342219"/>
                <a:gd name="connsiteX6" fmla="*/ 3075275 w 3133015"/>
                <a:gd name="connsiteY6" fmla="*/ 3340665 h 3342219"/>
                <a:gd name="connsiteX7" fmla="*/ 1627 w 3133015"/>
                <a:gd name="connsiteY7" fmla="*/ 68522 h 3342219"/>
                <a:gd name="connsiteX8" fmla="*/ 0 w 3133015"/>
                <a:gd name="connsiteY8" fmla="*/ 0 h 334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3015" h="3342219">
                  <a:moveTo>
                    <a:pt x="0" y="0"/>
                  </a:moveTo>
                  <a:lnTo>
                    <a:pt x="1624715" y="0"/>
                  </a:lnTo>
                  <a:lnTo>
                    <a:pt x="1628206" y="78068"/>
                  </a:lnTo>
                  <a:cubicBezTo>
                    <a:pt x="1705752" y="940267"/>
                    <a:pt x="2312795" y="1625716"/>
                    <a:pt x="3076371" y="1713277"/>
                  </a:cubicBezTo>
                  <a:lnTo>
                    <a:pt x="3133015" y="1716507"/>
                  </a:lnTo>
                  <a:lnTo>
                    <a:pt x="3133015" y="3342219"/>
                  </a:lnTo>
                  <a:lnTo>
                    <a:pt x="3075275" y="3340665"/>
                  </a:lnTo>
                  <a:cubicBezTo>
                    <a:pt x="1416101" y="3251130"/>
                    <a:pt x="85731" y="1834846"/>
                    <a:pt x="1627" y="68522"/>
                  </a:cubicBez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 dirty="0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04CFF2AD-E26F-9CED-B122-6A3A1DFE5F30}"/>
                </a:ext>
              </a:extLst>
            </p:cNvPr>
            <p:cNvSpPr/>
            <p:nvPr/>
          </p:nvSpPr>
          <p:spPr>
            <a:xfrm rot="5400000">
              <a:off x="2966858" y="3433639"/>
              <a:ext cx="3133016" cy="3342219"/>
            </a:xfrm>
            <a:custGeom>
              <a:avLst/>
              <a:gdLst>
                <a:gd name="connsiteX0" fmla="*/ 0 w 3133016"/>
                <a:gd name="connsiteY0" fmla="*/ 3342219 h 3342219"/>
                <a:gd name="connsiteX1" fmla="*/ 0 w 3133016"/>
                <a:gd name="connsiteY1" fmla="*/ 1716507 h 3342219"/>
                <a:gd name="connsiteX2" fmla="*/ 56644 w 3133016"/>
                <a:gd name="connsiteY2" fmla="*/ 1713277 h 3342219"/>
                <a:gd name="connsiteX3" fmla="*/ 1504809 w 3133016"/>
                <a:gd name="connsiteY3" fmla="*/ 78068 h 3342219"/>
                <a:gd name="connsiteX4" fmla="*/ 1508300 w 3133016"/>
                <a:gd name="connsiteY4" fmla="*/ 0 h 3342219"/>
                <a:gd name="connsiteX5" fmla="*/ 3133016 w 3133016"/>
                <a:gd name="connsiteY5" fmla="*/ 0 h 3342219"/>
                <a:gd name="connsiteX6" fmla="*/ 3131388 w 3133016"/>
                <a:gd name="connsiteY6" fmla="*/ 68522 h 3342219"/>
                <a:gd name="connsiteX7" fmla="*/ 57740 w 3133016"/>
                <a:gd name="connsiteY7" fmla="*/ 3340665 h 3342219"/>
                <a:gd name="connsiteX8" fmla="*/ 0 w 3133016"/>
                <a:gd name="connsiteY8" fmla="*/ 3342219 h 334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3016" h="3342219">
                  <a:moveTo>
                    <a:pt x="0" y="3342219"/>
                  </a:moveTo>
                  <a:lnTo>
                    <a:pt x="0" y="1716507"/>
                  </a:lnTo>
                  <a:lnTo>
                    <a:pt x="56644" y="1713277"/>
                  </a:lnTo>
                  <a:cubicBezTo>
                    <a:pt x="820221" y="1625716"/>
                    <a:pt x="1427263" y="940267"/>
                    <a:pt x="1504809" y="78068"/>
                  </a:cubicBezTo>
                  <a:lnTo>
                    <a:pt x="1508300" y="0"/>
                  </a:lnTo>
                  <a:lnTo>
                    <a:pt x="3133016" y="0"/>
                  </a:lnTo>
                  <a:lnTo>
                    <a:pt x="3131388" y="68522"/>
                  </a:lnTo>
                  <a:cubicBezTo>
                    <a:pt x="3047284" y="1834846"/>
                    <a:pt x="1716915" y="3251130"/>
                    <a:pt x="57740" y="3340665"/>
                  </a:cubicBezTo>
                  <a:lnTo>
                    <a:pt x="0" y="3342219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 dirty="0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A0523C95-CBC1-376F-C58E-61B75C1ED03B}"/>
                </a:ext>
              </a:extLst>
            </p:cNvPr>
            <p:cNvSpPr/>
            <p:nvPr/>
          </p:nvSpPr>
          <p:spPr>
            <a:xfrm rot="5400000">
              <a:off x="6527557" y="3433638"/>
              <a:ext cx="3133016" cy="3342221"/>
            </a:xfrm>
            <a:custGeom>
              <a:avLst/>
              <a:gdLst>
                <a:gd name="connsiteX0" fmla="*/ 0 w 3133016"/>
                <a:gd name="connsiteY0" fmla="*/ 1625712 h 3342221"/>
                <a:gd name="connsiteX1" fmla="*/ 0 w 3133016"/>
                <a:gd name="connsiteY1" fmla="*/ 0 h 3342221"/>
                <a:gd name="connsiteX2" fmla="*/ 57740 w 3133016"/>
                <a:gd name="connsiteY2" fmla="*/ 1554 h 3342221"/>
                <a:gd name="connsiteX3" fmla="*/ 3131388 w 3133016"/>
                <a:gd name="connsiteY3" fmla="*/ 3273697 h 3342221"/>
                <a:gd name="connsiteX4" fmla="*/ 3133016 w 3133016"/>
                <a:gd name="connsiteY4" fmla="*/ 3342221 h 3342221"/>
                <a:gd name="connsiteX5" fmla="*/ 1508300 w 3133016"/>
                <a:gd name="connsiteY5" fmla="*/ 3342221 h 3342221"/>
                <a:gd name="connsiteX6" fmla="*/ 1504809 w 3133016"/>
                <a:gd name="connsiteY6" fmla="*/ 3264151 h 3342221"/>
                <a:gd name="connsiteX7" fmla="*/ 56644 w 3133016"/>
                <a:gd name="connsiteY7" fmla="*/ 1628942 h 3342221"/>
                <a:gd name="connsiteX8" fmla="*/ 0 w 3133016"/>
                <a:gd name="connsiteY8" fmla="*/ 1625712 h 334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3016" h="3342221">
                  <a:moveTo>
                    <a:pt x="0" y="1625712"/>
                  </a:moveTo>
                  <a:lnTo>
                    <a:pt x="0" y="0"/>
                  </a:lnTo>
                  <a:lnTo>
                    <a:pt x="57740" y="1554"/>
                  </a:lnTo>
                  <a:cubicBezTo>
                    <a:pt x="1716915" y="91089"/>
                    <a:pt x="3047284" y="1507373"/>
                    <a:pt x="3131388" y="3273697"/>
                  </a:cubicBezTo>
                  <a:lnTo>
                    <a:pt x="3133016" y="3342221"/>
                  </a:lnTo>
                  <a:lnTo>
                    <a:pt x="1508300" y="3342221"/>
                  </a:lnTo>
                  <a:lnTo>
                    <a:pt x="1504809" y="3264151"/>
                  </a:lnTo>
                  <a:cubicBezTo>
                    <a:pt x="1427263" y="2401952"/>
                    <a:pt x="820221" y="1716503"/>
                    <a:pt x="56644" y="1628942"/>
                  </a:cubicBezTo>
                  <a:lnTo>
                    <a:pt x="0" y="1625712"/>
                  </a:ln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 t="-8977" b="-37635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 dirty="0"/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A50370BC-98D5-316B-ADCC-FF96E1C2DB17}"/>
              </a:ext>
            </a:extLst>
          </p:cNvPr>
          <p:cNvSpPr txBox="1"/>
          <p:nvPr/>
        </p:nvSpPr>
        <p:spPr>
          <a:xfrm>
            <a:off x="4366448" y="203663"/>
            <a:ext cx="36019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Arial Black" panose="020B0A04020102020204" pitchFamily="34" charset="0"/>
              </a:rPr>
              <a:t>Maintien de l'équilibre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5130433-32BA-02D9-2404-2B20C3A1C855}"/>
              </a:ext>
            </a:extLst>
          </p:cNvPr>
          <p:cNvSpPr txBox="1"/>
          <p:nvPr/>
        </p:nvSpPr>
        <p:spPr>
          <a:xfrm>
            <a:off x="2967038" y="4567529"/>
            <a:ext cx="6400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Agency FB" panose="020B0503020202020204" pitchFamily="34" charset="0"/>
              </a:rPr>
              <a:t>Ils régulent la taille des populations. Par exemple, les prédateurs empêchent les herbivores de surconsommer les producteurs.</a:t>
            </a:r>
          </a:p>
        </p:txBody>
      </p:sp>
    </p:spTree>
    <p:extLst>
      <p:ext uri="{BB962C8B-B14F-4D97-AF65-F5344CB8AC3E}">
        <p14:creationId xmlns:p14="http://schemas.microsoft.com/office/powerpoint/2010/main" val="4378484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25A1F4-68C0-1E95-B480-FDA5D260F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e 27">
            <a:extLst>
              <a:ext uri="{FF2B5EF4-FFF2-40B4-BE49-F238E27FC236}">
                <a16:creationId xmlns:a16="http://schemas.microsoft.com/office/drawing/2014/main" id="{0156D5A8-9735-BCAD-8182-8C181465B98A}"/>
              </a:ext>
            </a:extLst>
          </p:cNvPr>
          <p:cNvGrpSpPr/>
          <p:nvPr/>
        </p:nvGrpSpPr>
        <p:grpSpPr>
          <a:xfrm rot="8100000">
            <a:off x="1701214" y="-4420288"/>
            <a:ext cx="8789572" cy="8840576"/>
            <a:chOff x="2862256" y="186746"/>
            <a:chExt cx="6902922" cy="648451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EEDD3D4A-D22F-3254-FC76-69E5BD7A55C1}"/>
                </a:ext>
              </a:extLst>
            </p:cNvPr>
            <p:cNvSpPr/>
            <p:nvPr/>
          </p:nvSpPr>
          <p:spPr>
            <a:xfrm rot="5400000">
              <a:off x="6527560" y="82145"/>
              <a:ext cx="3133015" cy="3342221"/>
            </a:xfrm>
            <a:custGeom>
              <a:avLst/>
              <a:gdLst>
                <a:gd name="connsiteX0" fmla="*/ 0 w 3133015"/>
                <a:gd name="connsiteY0" fmla="*/ 3342221 h 3342221"/>
                <a:gd name="connsiteX1" fmla="*/ 1627 w 3133015"/>
                <a:gd name="connsiteY1" fmla="*/ 3273697 h 3342221"/>
                <a:gd name="connsiteX2" fmla="*/ 3075275 w 3133015"/>
                <a:gd name="connsiteY2" fmla="*/ 1554 h 3342221"/>
                <a:gd name="connsiteX3" fmla="*/ 3133015 w 3133015"/>
                <a:gd name="connsiteY3" fmla="*/ 0 h 3342221"/>
                <a:gd name="connsiteX4" fmla="*/ 3133015 w 3133015"/>
                <a:gd name="connsiteY4" fmla="*/ 1625712 h 3342221"/>
                <a:gd name="connsiteX5" fmla="*/ 3076371 w 3133015"/>
                <a:gd name="connsiteY5" fmla="*/ 1628942 h 3342221"/>
                <a:gd name="connsiteX6" fmla="*/ 1628206 w 3133015"/>
                <a:gd name="connsiteY6" fmla="*/ 3264151 h 3342221"/>
                <a:gd name="connsiteX7" fmla="*/ 1624715 w 3133015"/>
                <a:gd name="connsiteY7" fmla="*/ 3342221 h 3342221"/>
                <a:gd name="connsiteX8" fmla="*/ 0 w 3133015"/>
                <a:gd name="connsiteY8" fmla="*/ 3342221 h 334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3015" h="3342221">
                  <a:moveTo>
                    <a:pt x="0" y="3342221"/>
                  </a:moveTo>
                  <a:lnTo>
                    <a:pt x="1627" y="3273697"/>
                  </a:lnTo>
                  <a:cubicBezTo>
                    <a:pt x="85731" y="1507373"/>
                    <a:pt x="1416101" y="91089"/>
                    <a:pt x="3075275" y="1554"/>
                  </a:cubicBezTo>
                  <a:lnTo>
                    <a:pt x="3133015" y="0"/>
                  </a:lnTo>
                  <a:lnTo>
                    <a:pt x="3133015" y="1625712"/>
                  </a:lnTo>
                  <a:lnTo>
                    <a:pt x="3076371" y="1628942"/>
                  </a:lnTo>
                  <a:cubicBezTo>
                    <a:pt x="2312795" y="1716503"/>
                    <a:pt x="1705752" y="2401952"/>
                    <a:pt x="1628206" y="3264151"/>
                  </a:cubicBezTo>
                  <a:lnTo>
                    <a:pt x="1624715" y="3342221"/>
                  </a:lnTo>
                  <a:lnTo>
                    <a:pt x="0" y="3342221"/>
                  </a:ln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 l="978" t="-12757" r="-978" b="-10419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 dirty="0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98FA0520-ED05-66C2-0821-63DD1449443B}"/>
                </a:ext>
              </a:extLst>
            </p:cNvPr>
            <p:cNvSpPr/>
            <p:nvPr/>
          </p:nvSpPr>
          <p:spPr>
            <a:xfrm rot="5400000">
              <a:off x="2966859" y="82144"/>
              <a:ext cx="3133015" cy="3342219"/>
            </a:xfrm>
            <a:custGeom>
              <a:avLst/>
              <a:gdLst>
                <a:gd name="connsiteX0" fmla="*/ 0 w 3133015"/>
                <a:gd name="connsiteY0" fmla="*/ 0 h 3342219"/>
                <a:gd name="connsiteX1" fmla="*/ 1624715 w 3133015"/>
                <a:gd name="connsiteY1" fmla="*/ 0 h 3342219"/>
                <a:gd name="connsiteX2" fmla="*/ 1628206 w 3133015"/>
                <a:gd name="connsiteY2" fmla="*/ 78068 h 3342219"/>
                <a:gd name="connsiteX3" fmla="*/ 3076371 w 3133015"/>
                <a:gd name="connsiteY3" fmla="*/ 1713277 h 3342219"/>
                <a:gd name="connsiteX4" fmla="*/ 3133015 w 3133015"/>
                <a:gd name="connsiteY4" fmla="*/ 1716507 h 3342219"/>
                <a:gd name="connsiteX5" fmla="*/ 3133015 w 3133015"/>
                <a:gd name="connsiteY5" fmla="*/ 3342219 h 3342219"/>
                <a:gd name="connsiteX6" fmla="*/ 3075275 w 3133015"/>
                <a:gd name="connsiteY6" fmla="*/ 3340665 h 3342219"/>
                <a:gd name="connsiteX7" fmla="*/ 1627 w 3133015"/>
                <a:gd name="connsiteY7" fmla="*/ 68522 h 3342219"/>
                <a:gd name="connsiteX8" fmla="*/ 0 w 3133015"/>
                <a:gd name="connsiteY8" fmla="*/ 0 h 334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3015" h="3342219">
                  <a:moveTo>
                    <a:pt x="0" y="0"/>
                  </a:moveTo>
                  <a:lnTo>
                    <a:pt x="1624715" y="0"/>
                  </a:lnTo>
                  <a:lnTo>
                    <a:pt x="1628206" y="78068"/>
                  </a:lnTo>
                  <a:cubicBezTo>
                    <a:pt x="1705752" y="940267"/>
                    <a:pt x="2312795" y="1625716"/>
                    <a:pt x="3076371" y="1713277"/>
                  </a:cubicBezTo>
                  <a:lnTo>
                    <a:pt x="3133015" y="1716507"/>
                  </a:lnTo>
                  <a:lnTo>
                    <a:pt x="3133015" y="3342219"/>
                  </a:lnTo>
                  <a:lnTo>
                    <a:pt x="3075275" y="3340665"/>
                  </a:lnTo>
                  <a:cubicBezTo>
                    <a:pt x="1416101" y="3251130"/>
                    <a:pt x="85731" y="1834846"/>
                    <a:pt x="1627" y="68522"/>
                  </a:cubicBez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 dirty="0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CF93156B-FDEF-BC6F-8581-0B92357B7FEB}"/>
                </a:ext>
              </a:extLst>
            </p:cNvPr>
            <p:cNvSpPr/>
            <p:nvPr/>
          </p:nvSpPr>
          <p:spPr>
            <a:xfrm rot="5400000">
              <a:off x="2966858" y="3433639"/>
              <a:ext cx="3133016" cy="3342219"/>
            </a:xfrm>
            <a:custGeom>
              <a:avLst/>
              <a:gdLst>
                <a:gd name="connsiteX0" fmla="*/ 0 w 3133016"/>
                <a:gd name="connsiteY0" fmla="*/ 3342219 h 3342219"/>
                <a:gd name="connsiteX1" fmla="*/ 0 w 3133016"/>
                <a:gd name="connsiteY1" fmla="*/ 1716507 h 3342219"/>
                <a:gd name="connsiteX2" fmla="*/ 56644 w 3133016"/>
                <a:gd name="connsiteY2" fmla="*/ 1713277 h 3342219"/>
                <a:gd name="connsiteX3" fmla="*/ 1504809 w 3133016"/>
                <a:gd name="connsiteY3" fmla="*/ 78068 h 3342219"/>
                <a:gd name="connsiteX4" fmla="*/ 1508300 w 3133016"/>
                <a:gd name="connsiteY4" fmla="*/ 0 h 3342219"/>
                <a:gd name="connsiteX5" fmla="*/ 3133016 w 3133016"/>
                <a:gd name="connsiteY5" fmla="*/ 0 h 3342219"/>
                <a:gd name="connsiteX6" fmla="*/ 3131388 w 3133016"/>
                <a:gd name="connsiteY6" fmla="*/ 68522 h 3342219"/>
                <a:gd name="connsiteX7" fmla="*/ 57740 w 3133016"/>
                <a:gd name="connsiteY7" fmla="*/ 3340665 h 3342219"/>
                <a:gd name="connsiteX8" fmla="*/ 0 w 3133016"/>
                <a:gd name="connsiteY8" fmla="*/ 3342219 h 334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3016" h="3342219">
                  <a:moveTo>
                    <a:pt x="0" y="3342219"/>
                  </a:moveTo>
                  <a:lnTo>
                    <a:pt x="0" y="1716507"/>
                  </a:lnTo>
                  <a:lnTo>
                    <a:pt x="56644" y="1713277"/>
                  </a:lnTo>
                  <a:cubicBezTo>
                    <a:pt x="820221" y="1625716"/>
                    <a:pt x="1427263" y="940267"/>
                    <a:pt x="1504809" y="78068"/>
                  </a:cubicBezTo>
                  <a:lnTo>
                    <a:pt x="1508300" y="0"/>
                  </a:lnTo>
                  <a:lnTo>
                    <a:pt x="3133016" y="0"/>
                  </a:lnTo>
                  <a:lnTo>
                    <a:pt x="3131388" y="68522"/>
                  </a:lnTo>
                  <a:cubicBezTo>
                    <a:pt x="3047284" y="1834846"/>
                    <a:pt x="1716915" y="3251130"/>
                    <a:pt x="57740" y="3340665"/>
                  </a:cubicBezTo>
                  <a:lnTo>
                    <a:pt x="0" y="3342219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 dirty="0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E316013E-DF0B-FA46-5EDB-3D5BC4EF0A58}"/>
                </a:ext>
              </a:extLst>
            </p:cNvPr>
            <p:cNvSpPr/>
            <p:nvPr/>
          </p:nvSpPr>
          <p:spPr>
            <a:xfrm rot="5400000">
              <a:off x="6527557" y="3433638"/>
              <a:ext cx="3133016" cy="3342221"/>
            </a:xfrm>
            <a:custGeom>
              <a:avLst/>
              <a:gdLst>
                <a:gd name="connsiteX0" fmla="*/ 0 w 3133016"/>
                <a:gd name="connsiteY0" fmla="*/ 1625712 h 3342221"/>
                <a:gd name="connsiteX1" fmla="*/ 0 w 3133016"/>
                <a:gd name="connsiteY1" fmla="*/ 0 h 3342221"/>
                <a:gd name="connsiteX2" fmla="*/ 57740 w 3133016"/>
                <a:gd name="connsiteY2" fmla="*/ 1554 h 3342221"/>
                <a:gd name="connsiteX3" fmla="*/ 3131388 w 3133016"/>
                <a:gd name="connsiteY3" fmla="*/ 3273697 h 3342221"/>
                <a:gd name="connsiteX4" fmla="*/ 3133016 w 3133016"/>
                <a:gd name="connsiteY4" fmla="*/ 3342221 h 3342221"/>
                <a:gd name="connsiteX5" fmla="*/ 1508300 w 3133016"/>
                <a:gd name="connsiteY5" fmla="*/ 3342221 h 3342221"/>
                <a:gd name="connsiteX6" fmla="*/ 1504809 w 3133016"/>
                <a:gd name="connsiteY6" fmla="*/ 3264151 h 3342221"/>
                <a:gd name="connsiteX7" fmla="*/ 56644 w 3133016"/>
                <a:gd name="connsiteY7" fmla="*/ 1628942 h 3342221"/>
                <a:gd name="connsiteX8" fmla="*/ 0 w 3133016"/>
                <a:gd name="connsiteY8" fmla="*/ 1625712 h 334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3016" h="3342221">
                  <a:moveTo>
                    <a:pt x="0" y="1625712"/>
                  </a:moveTo>
                  <a:lnTo>
                    <a:pt x="0" y="0"/>
                  </a:lnTo>
                  <a:lnTo>
                    <a:pt x="57740" y="1554"/>
                  </a:lnTo>
                  <a:cubicBezTo>
                    <a:pt x="1716915" y="91089"/>
                    <a:pt x="3047284" y="1507373"/>
                    <a:pt x="3131388" y="3273697"/>
                  </a:cubicBezTo>
                  <a:lnTo>
                    <a:pt x="3133016" y="3342221"/>
                  </a:lnTo>
                  <a:lnTo>
                    <a:pt x="1508300" y="3342221"/>
                  </a:lnTo>
                  <a:lnTo>
                    <a:pt x="1504809" y="3264151"/>
                  </a:lnTo>
                  <a:cubicBezTo>
                    <a:pt x="1427263" y="2401952"/>
                    <a:pt x="820221" y="1716503"/>
                    <a:pt x="56644" y="1628942"/>
                  </a:cubicBezTo>
                  <a:lnTo>
                    <a:pt x="0" y="1625712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 dirty="0"/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CDE2F497-AA34-1D86-5050-A28DD78AC85D}"/>
              </a:ext>
            </a:extLst>
          </p:cNvPr>
          <p:cNvSpPr txBox="1"/>
          <p:nvPr/>
        </p:nvSpPr>
        <p:spPr>
          <a:xfrm>
            <a:off x="4338638" y="12493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Arial Black" panose="020B0A04020102020204" pitchFamily="34" charset="0"/>
              </a:rPr>
              <a:t>Régulation par les prédateurs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EF5D45E-BDC4-E1AC-3315-F765C0D906A4}"/>
              </a:ext>
            </a:extLst>
          </p:cNvPr>
          <p:cNvSpPr txBox="1"/>
          <p:nvPr/>
        </p:nvSpPr>
        <p:spPr>
          <a:xfrm>
            <a:off x="2967038" y="4608486"/>
            <a:ext cx="640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Agency FB" panose="020B0503020202020204" pitchFamily="34" charset="0"/>
              </a:rPr>
              <a:t>La réintroduction des loups dans le Parc de Yellowstone a eu un impact majeur, modifiant le comportement des herbivores et permettant à la végétation de se régénérer</a:t>
            </a:r>
          </a:p>
        </p:txBody>
      </p:sp>
    </p:spTree>
    <p:extLst>
      <p:ext uri="{BB962C8B-B14F-4D97-AF65-F5344CB8AC3E}">
        <p14:creationId xmlns:p14="http://schemas.microsoft.com/office/powerpoint/2010/main" val="2807632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B28BF0-E9B6-48BD-D298-059FF0DBA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e 27">
            <a:extLst>
              <a:ext uri="{FF2B5EF4-FFF2-40B4-BE49-F238E27FC236}">
                <a16:creationId xmlns:a16="http://schemas.microsoft.com/office/drawing/2014/main" id="{BC0CCC9B-5B3F-4BA1-E9B6-25A8C88F7F6A}"/>
              </a:ext>
            </a:extLst>
          </p:cNvPr>
          <p:cNvGrpSpPr/>
          <p:nvPr/>
        </p:nvGrpSpPr>
        <p:grpSpPr>
          <a:xfrm rot="13500000">
            <a:off x="1701214" y="-4420288"/>
            <a:ext cx="8789572" cy="8840576"/>
            <a:chOff x="2862256" y="186746"/>
            <a:chExt cx="6902922" cy="648451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72C21A78-63A5-6B67-6415-EFE43C209660}"/>
                </a:ext>
              </a:extLst>
            </p:cNvPr>
            <p:cNvSpPr/>
            <p:nvPr/>
          </p:nvSpPr>
          <p:spPr>
            <a:xfrm rot="5400000">
              <a:off x="6527560" y="82145"/>
              <a:ext cx="3133015" cy="3342221"/>
            </a:xfrm>
            <a:custGeom>
              <a:avLst/>
              <a:gdLst>
                <a:gd name="connsiteX0" fmla="*/ 0 w 3133015"/>
                <a:gd name="connsiteY0" fmla="*/ 3342221 h 3342221"/>
                <a:gd name="connsiteX1" fmla="*/ 1627 w 3133015"/>
                <a:gd name="connsiteY1" fmla="*/ 3273697 h 3342221"/>
                <a:gd name="connsiteX2" fmla="*/ 3075275 w 3133015"/>
                <a:gd name="connsiteY2" fmla="*/ 1554 h 3342221"/>
                <a:gd name="connsiteX3" fmla="*/ 3133015 w 3133015"/>
                <a:gd name="connsiteY3" fmla="*/ 0 h 3342221"/>
                <a:gd name="connsiteX4" fmla="*/ 3133015 w 3133015"/>
                <a:gd name="connsiteY4" fmla="*/ 1625712 h 3342221"/>
                <a:gd name="connsiteX5" fmla="*/ 3076371 w 3133015"/>
                <a:gd name="connsiteY5" fmla="*/ 1628942 h 3342221"/>
                <a:gd name="connsiteX6" fmla="*/ 1628206 w 3133015"/>
                <a:gd name="connsiteY6" fmla="*/ 3264151 h 3342221"/>
                <a:gd name="connsiteX7" fmla="*/ 1624715 w 3133015"/>
                <a:gd name="connsiteY7" fmla="*/ 3342221 h 3342221"/>
                <a:gd name="connsiteX8" fmla="*/ 0 w 3133015"/>
                <a:gd name="connsiteY8" fmla="*/ 3342221 h 334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3015" h="3342221">
                  <a:moveTo>
                    <a:pt x="0" y="3342221"/>
                  </a:moveTo>
                  <a:lnTo>
                    <a:pt x="1627" y="3273697"/>
                  </a:lnTo>
                  <a:cubicBezTo>
                    <a:pt x="85731" y="1507373"/>
                    <a:pt x="1416101" y="91089"/>
                    <a:pt x="3075275" y="1554"/>
                  </a:cubicBezTo>
                  <a:lnTo>
                    <a:pt x="3133015" y="0"/>
                  </a:lnTo>
                  <a:lnTo>
                    <a:pt x="3133015" y="1625712"/>
                  </a:lnTo>
                  <a:lnTo>
                    <a:pt x="3076371" y="1628942"/>
                  </a:lnTo>
                  <a:cubicBezTo>
                    <a:pt x="2312795" y="1716503"/>
                    <a:pt x="1705752" y="2401952"/>
                    <a:pt x="1628206" y="3264151"/>
                  </a:cubicBezTo>
                  <a:lnTo>
                    <a:pt x="1624715" y="3342221"/>
                  </a:lnTo>
                  <a:lnTo>
                    <a:pt x="0" y="334222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 dirty="0"/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13ED93EF-ACB9-0A60-43EA-78456610BA45}"/>
                </a:ext>
              </a:extLst>
            </p:cNvPr>
            <p:cNvSpPr/>
            <p:nvPr/>
          </p:nvSpPr>
          <p:spPr>
            <a:xfrm rot="5400000">
              <a:off x="2966859" y="82144"/>
              <a:ext cx="3133015" cy="3342219"/>
            </a:xfrm>
            <a:custGeom>
              <a:avLst/>
              <a:gdLst>
                <a:gd name="connsiteX0" fmla="*/ 0 w 3133015"/>
                <a:gd name="connsiteY0" fmla="*/ 0 h 3342219"/>
                <a:gd name="connsiteX1" fmla="*/ 1624715 w 3133015"/>
                <a:gd name="connsiteY1" fmla="*/ 0 h 3342219"/>
                <a:gd name="connsiteX2" fmla="*/ 1628206 w 3133015"/>
                <a:gd name="connsiteY2" fmla="*/ 78068 h 3342219"/>
                <a:gd name="connsiteX3" fmla="*/ 3076371 w 3133015"/>
                <a:gd name="connsiteY3" fmla="*/ 1713277 h 3342219"/>
                <a:gd name="connsiteX4" fmla="*/ 3133015 w 3133015"/>
                <a:gd name="connsiteY4" fmla="*/ 1716507 h 3342219"/>
                <a:gd name="connsiteX5" fmla="*/ 3133015 w 3133015"/>
                <a:gd name="connsiteY5" fmla="*/ 3342219 h 3342219"/>
                <a:gd name="connsiteX6" fmla="*/ 3075275 w 3133015"/>
                <a:gd name="connsiteY6" fmla="*/ 3340665 h 3342219"/>
                <a:gd name="connsiteX7" fmla="*/ 1627 w 3133015"/>
                <a:gd name="connsiteY7" fmla="*/ 68522 h 3342219"/>
                <a:gd name="connsiteX8" fmla="*/ 0 w 3133015"/>
                <a:gd name="connsiteY8" fmla="*/ 0 h 334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3015" h="3342219">
                  <a:moveTo>
                    <a:pt x="0" y="0"/>
                  </a:moveTo>
                  <a:lnTo>
                    <a:pt x="1624715" y="0"/>
                  </a:lnTo>
                  <a:lnTo>
                    <a:pt x="1628206" y="78068"/>
                  </a:lnTo>
                  <a:cubicBezTo>
                    <a:pt x="1705752" y="940267"/>
                    <a:pt x="2312795" y="1625716"/>
                    <a:pt x="3076371" y="1713277"/>
                  </a:cubicBezTo>
                  <a:lnTo>
                    <a:pt x="3133015" y="1716507"/>
                  </a:lnTo>
                  <a:lnTo>
                    <a:pt x="3133015" y="3342219"/>
                  </a:lnTo>
                  <a:lnTo>
                    <a:pt x="3075275" y="3340665"/>
                  </a:lnTo>
                  <a:cubicBezTo>
                    <a:pt x="1416101" y="3251130"/>
                    <a:pt x="85731" y="1834846"/>
                    <a:pt x="1627" y="68522"/>
                  </a:cubicBez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2"/>
              <a:srcRect/>
              <a:stretch>
                <a:fillRect t="-8062" b="-15112"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 dirty="0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61F4B57F-FFFE-1F63-435D-2D1BC95AE8A8}"/>
                </a:ext>
              </a:extLst>
            </p:cNvPr>
            <p:cNvSpPr/>
            <p:nvPr/>
          </p:nvSpPr>
          <p:spPr>
            <a:xfrm rot="5400000">
              <a:off x="2966858" y="3433639"/>
              <a:ext cx="3133016" cy="3342219"/>
            </a:xfrm>
            <a:custGeom>
              <a:avLst/>
              <a:gdLst>
                <a:gd name="connsiteX0" fmla="*/ 0 w 3133016"/>
                <a:gd name="connsiteY0" fmla="*/ 3342219 h 3342219"/>
                <a:gd name="connsiteX1" fmla="*/ 0 w 3133016"/>
                <a:gd name="connsiteY1" fmla="*/ 1716507 h 3342219"/>
                <a:gd name="connsiteX2" fmla="*/ 56644 w 3133016"/>
                <a:gd name="connsiteY2" fmla="*/ 1713277 h 3342219"/>
                <a:gd name="connsiteX3" fmla="*/ 1504809 w 3133016"/>
                <a:gd name="connsiteY3" fmla="*/ 78068 h 3342219"/>
                <a:gd name="connsiteX4" fmla="*/ 1508300 w 3133016"/>
                <a:gd name="connsiteY4" fmla="*/ 0 h 3342219"/>
                <a:gd name="connsiteX5" fmla="*/ 3133016 w 3133016"/>
                <a:gd name="connsiteY5" fmla="*/ 0 h 3342219"/>
                <a:gd name="connsiteX6" fmla="*/ 3131388 w 3133016"/>
                <a:gd name="connsiteY6" fmla="*/ 68522 h 3342219"/>
                <a:gd name="connsiteX7" fmla="*/ 57740 w 3133016"/>
                <a:gd name="connsiteY7" fmla="*/ 3340665 h 3342219"/>
                <a:gd name="connsiteX8" fmla="*/ 0 w 3133016"/>
                <a:gd name="connsiteY8" fmla="*/ 3342219 h 334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3016" h="3342219">
                  <a:moveTo>
                    <a:pt x="0" y="3342219"/>
                  </a:moveTo>
                  <a:lnTo>
                    <a:pt x="0" y="1716507"/>
                  </a:lnTo>
                  <a:lnTo>
                    <a:pt x="56644" y="1713277"/>
                  </a:lnTo>
                  <a:cubicBezTo>
                    <a:pt x="820221" y="1625716"/>
                    <a:pt x="1427263" y="940267"/>
                    <a:pt x="1504809" y="78068"/>
                  </a:cubicBezTo>
                  <a:lnTo>
                    <a:pt x="1508300" y="0"/>
                  </a:lnTo>
                  <a:lnTo>
                    <a:pt x="3133016" y="0"/>
                  </a:lnTo>
                  <a:lnTo>
                    <a:pt x="3131388" y="68522"/>
                  </a:lnTo>
                  <a:cubicBezTo>
                    <a:pt x="3047284" y="1834846"/>
                    <a:pt x="1716915" y="3251130"/>
                    <a:pt x="57740" y="3340665"/>
                  </a:cubicBezTo>
                  <a:lnTo>
                    <a:pt x="0" y="334221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 dirty="0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9EF008D4-8A44-7FB0-D703-FFB034F9B35E}"/>
                </a:ext>
              </a:extLst>
            </p:cNvPr>
            <p:cNvSpPr/>
            <p:nvPr/>
          </p:nvSpPr>
          <p:spPr>
            <a:xfrm rot="5400000">
              <a:off x="6527557" y="3433638"/>
              <a:ext cx="3133016" cy="3342221"/>
            </a:xfrm>
            <a:custGeom>
              <a:avLst/>
              <a:gdLst>
                <a:gd name="connsiteX0" fmla="*/ 0 w 3133016"/>
                <a:gd name="connsiteY0" fmla="*/ 1625712 h 3342221"/>
                <a:gd name="connsiteX1" fmla="*/ 0 w 3133016"/>
                <a:gd name="connsiteY1" fmla="*/ 0 h 3342221"/>
                <a:gd name="connsiteX2" fmla="*/ 57740 w 3133016"/>
                <a:gd name="connsiteY2" fmla="*/ 1554 h 3342221"/>
                <a:gd name="connsiteX3" fmla="*/ 3131388 w 3133016"/>
                <a:gd name="connsiteY3" fmla="*/ 3273697 h 3342221"/>
                <a:gd name="connsiteX4" fmla="*/ 3133016 w 3133016"/>
                <a:gd name="connsiteY4" fmla="*/ 3342221 h 3342221"/>
                <a:gd name="connsiteX5" fmla="*/ 1508300 w 3133016"/>
                <a:gd name="connsiteY5" fmla="*/ 3342221 h 3342221"/>
                <a:gd name="connsiteX6" fmla="*/ 1504809 w 3133016"/>
                <a:gd name="connsiteY6" fmla="*/ 3264151 h 3342221"/>
                <a:gd name="connsiteX7" fmla="*/ 56644 w 3133016"/>
                <a:gd name="connsiteY7" fmla="*/ 1628942 h 3342221"/>
                <a:gd name="connsiteX8" fmla="*/ 0 w 3133016"/>
                <a:gd name="connsiteY8" fmla="*/ 1625712 h 334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3016" h="3342221">
                  <a:moveTo>
                    <a:pt x="0" y="1625712"/>
                  </a:moveTo>
                  <a:lnTo>
                    <a:pt x="0" y="0"/>
                  </a:lnTo>
                  <a:lnTo>
                    <a:pt x="57740" y="1554"/>
                  </a:lnTo>
                  <a:cubicBezTo>
                    <a:pt x="1716915" y="91089"/>
                    <a:pt x="3047284" y="1507373"/>
                    <a:pt x="3131388" y="3273697"/>
                  </a:cubicBezTo>
                  <a:lnTo>
                    <a:pt x="3133016" y="3342221"/>
                  </a:lnTo>
                  <a:lnTo>
                    <a:pt x="1508300" y="3342221"/>
                  </a:lnTo>
                  <a:lnTo>
                    <a:pt x="1504809" y="3264151"/>
                  </a:lnTo>
                  <a:cubicBezTo>
                    <a:pt x="1427263" y="2401952"/>
                    <a:pt x="820221" y="1716503"/>
                    <a:pt x="56644" y="1628942"/>
                  </a:cubicBezTo>
                  <a:lnTo>
                    <a:pt x="0" y="1625712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fr-FR" dirty="0"/>
            </a:p>
          </p:txBody>
        </p: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13F1FC7F-96BA-555D-F63D-C32FCA2EDA3A}"/>
              </a:ext>
            </a:extLst>
          </p:cNvPr>
          <p:cNvSpPr txBox="1"/>
          <p:nvPr/>
        </p:nvSpPr>
        <p:spPr>
          <a:xfrm>
            <a:off x="4338638" y="333375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  <a:latin typeface="Arial Black" panose="020B0A04020102020204" pitchFamily="34" charset="0"/>
              </a:rPr>
              <a:t>Biodiversité et Biomasse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686EC3B-4400-D812-A5EC-A15DB02C8190}"/>
              </a:ext>
            </a:extLst>
          </p:cNvPr>
          <p:cNvSpPr txBox="1"/>
          <p:nvPr/>
        </p:nvSpPr>
        <p:spPr>
          <a:xfrm>
            <a:off x="2967038" y="4659523"/>
            <a:ext cx="6400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Agency FB" panose="020B0503020202020204" pitchFamily="34" charset="0"/>
              </a:rPr>
              <a:t>Ils influencent la qualité et la quantité de la biomasse produite, et assurent la résilience écologique face aux chocs environnementaux.</a:t>
            </a:r>
          </a:p>
        </p:txBody>
      </p:sp>
    </p:spTree>
    <p:extLst>
      <p:ext uri="{BB962C8B-B14F-4D97-AF65-F5344CB8AC3E}">
        <p14:creationId xmlns:p14="http://schemas.microsoft.com/office/powerpoint/2010/main" val="849045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57BAB9F-9282-63D3-2F4C-AA92FB235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971" y="1126671"/>
            <a:ext cx="8186057" cy="460465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E5C2920-F64E-57E1-7E13-D039F71F856A}"/>
              </a:ext>
            </a:extLst>
          </p:cNvPr>
          <p:cNvSpPr txBox="1"/>
          <p:nvPr/>
        </p:nvSpPr>
        <p:spPr>
          <a:xfrm>
            <a:off x="2294391" y="2334616"/>
            <a:ext cx="70847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Menaces et perturbations des chaînes trophiques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CCCDF19-30B4-395B-F3D9-8BEFCAF09F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" b="1650"/>
          <a:stretch>
            <a:fillRect/>
          </a:stretch>
        </p:blipFill>
        <p:spPr>
          <a:xfrm>
            <a:off x="9091749" y="1358537"/>
            <a:ext cx="6217920" cy="3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74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402905-2370-609C-7C40-CE552853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1A9CCB0-B650-2440-AE91-0EFD13CC6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84321" y="1126671"/>
            <a:ext cx="8186057" cy="460465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E9D7234-C7F7-D60C-20CE-7EA5E8C01069}"/>
              </a:ext>
            </a:extLst>
          </p:cNvPr>
          <p:cNvSpPr txBox="1"/>
          <p:nvPr/>
        </p:nvSpPr>
        <p:spPr>
          <a:xfrm>
            <a:off x="4897664" y="2274837"/>
            <a:ext cx="57262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Impacts humains directs</a:t>
            </a:r>
          </a:p>
          <a:p>
            <a:r>
              <a:rPr lang="fr-FR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  <a:t>La surpêche, la chasse excessive et la destruction d'habitats ciblent ou éliminent des espèces clés, créant des trous dans le réseau trophique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A8FAA17-661A-D971-B089-526FBBD8F2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" b="1650"/>
          <a:stretch>
            <a:fillRect/>
          </a:stretch>
        </p:blipFill>
        <p:spPr>
          <a:xfrm>
            <a:off x="-3091543" y="1358537"/>
            <a:ext cx="6217920" cy="3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8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41B5BC-1259-C3AB-58BC-DB75B80E2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D1D063F-2532-3A6B-5900-EA5FB1080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300" y="1126671"/>
            <a:ext cx="8186057" cy="460465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2A3B5BC-F7EA-875E-E5C1-3ED792A289AB}"/>
              </a:ext>
            </a:extLst>
          </p:cNvPr>
          <p:cNvSpPr txBox="1"/>
          <p:nvPr/>
        </p:nvSpPr>
        <p:spPr>
          <a:xfrm>
            <a:off x="2029098" y="2274837"/>
            <a:ext cx="57262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Pollution et toxiques</a:t>
            </a:r>
          </a:p>
          <a:p>
            <a:r>
              <a:rPr lang="fr-FR" sz="2800" dirty="0">
                <a:solidFill>
                  <a:schemeClr val="bg1"/>
                </a:solidFill>
                <a:latin typeface="Agency FB" panose="020B0503020202020204" pitchFamily="34" charset="0"/>
              </a:rPr>
              <a:t>La Les polluants (pesticides, métaux lourds) s'accumulent le long de la chaîne alimentaire (bioaccumulation), affectant les consommateurs supérieurs, y compris l'Homme.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D3640FB-B256-AD23-5DB5-EDE91F676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4" b="9024"/>
          <a:stretch/>
        </p:blipFill>
        <p:spPr>
          <a:xfrm>
            <a:off x="8748078" y="1358537"/>
            <a:ext cx="6217920" cy="3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96509"/>
      </p:ext>
    </p:extLst>
  </p:cSld>
  <p:clrMapOvr>
    <a:masterClrMapping/>
  </p:clrMapOvr>
  <p:transition spd="slow">
    <p:push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91FF4B-0D56-E188-B90F-AF85F0EFE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3B23FBD-5516-0338-3242-E5FF269E7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93029" y="1126671"/>
            <a:ext cx="8186057" cy="460465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0131E45-4BEE-5120-0457-51E9EA1B7017}"/>
              </a:ext>
            </a:extLst>
          </p:cNvPr>
          <p:cNvSpPr txBox="1"/>
          <p:nvPr/>
        </p:nvSpPr>
        <p:spPr>
          <a:xfrm>
            <a:off x="4093028" y="2274837"/>
            <a:ext cx="57262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Effets en cascade</a:t>
            </a:r>
          </a:p>
          <a:p>
            <a:r>
              <a:rPr lang="fr-FR" sz="2800" dirty="0">
                <a:solidFill>
                  <a:schemeClr val="bg1"/>
                </a:solidFill>
                <a:latin typeface="Agency FB" panose="020B0503020202020204" pitchFamily="34" charset="0"/>
              </a:rPr>
              <a:t>La disparition d'un prédateur apical (comme le requin) peut entraîner la prolifération de ses proies, qui elles-mêmes déciment les niveaux inférieurs, provoquant un déséquilibre complet.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7E2E79B-D3CF-AD7B-A4F1-2B458E424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4" b="9024"/>
          <a:stretch/>
        </p:blipFill>
        <p:spPr>
          <a:xfrm>
            <a:off x="-3100251" y="1358537"/>
            <a:ext cx="6217920" cy="3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04412F-36E8-77F6-20BD-6280D1396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4056DC7-2BA3-21CA-B058-692F70D1E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826" y="1126671"/>
            <a:ext cx="8186057" cy="460465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C88D00F-54E9-0EA2-7DF2-4113A55A00A6}"/>
              </a:ext>
            </a:extLst>
          </p:cNvPr>
          <p:cNvSpPr txBox="1"/>
          <p:nvPr/>
        </p:nvSpPr>
        <p:spPr>
          <a:xfrm>
            <a:off x="783773" y="1778449"/>
            <a:ext cx="5726202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Espèces invasives</a:t>
            </a:r>
          </a:p>
          <a:p>
            <a:r>
              <a:rPr lang="fr-FR" sz="2800" dirty="0">
                <a:solidFill>
                  <a:schemeClr val="bg1"/>
                </a:solidFill>
                <a:latin typeface="Agency FB" panose="020B0503020202020204" pitchFamily="34" charset="0"/>
              </a:rPr>
              <a:t>La L'introduction d'espèces non indigènes peut surpasser les producteurs locaux ou devenir de nouveaux prédateurs sans ennemis naturels, perturbant gravement les flux d'énergie existants..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F58F95D-007C-8D5D-18F7-7C6EAEFCE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5" b="13585"/>
          <a:stretch/>
        </p:blipFill>
        <p:spPr>
          <a:xfrm>
            <a:off x="6640604" y="1384663"/>
            <a:ext cx="6217920" cy="33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68706"/>
      </p:ext>
    </p:extLst>
  </p:cSld>
  <p:clrMapOvr>
    <a:masterClrMapping/>
  </p:clrMapOvr>
  <p:transition spd="slow">
    <p:push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CD5CB5-CBB7-2287-928F-6DA63DD6D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755F4AC-B454-B5D9-F7B4-6BFA16F34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088" y="333375"/>
            <a:ext cx="9142970" cy="523140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30E73D1-BF2F-B118-1FA3-E59D5C9310C3}"/>
              </a:ext>
            </a:extLst>
          </p:cNvPr>
          <p:cNvSpPr txBox="1"/>
          <p:nvPr/>
        </p:nvSpPr>
        <p:spPr>
          <a:xfrm>
            <a:off x="7912057" y="886973"/>
            <a:ext cx="427994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Conclusion: </a:t>
            </a:r>
          </a:p>
          <a:p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préserver </a:t>
            </a:r>
          </a:p>
          <a:p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l'interdépendance </a:t>
            </a:r>
          </a:p>
          <a:p>
            <a:r>
              <a:rPr lang="fr-FR" sz="3200" dirty="0">
                <a:solidFill>
                  <a:schemeClr val="bg1"/>
                </a:solidFill>
                <a:latin typeface="Arial Black" panose="020B0A04020102020204" pitchFamily="34" charset="0"/>
              </a:rPr>
              <a:t>du vivant</a:t>
            </a:r>
            <a:endParaRPr lang="fr-FR" sz="28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E7B17CA-2EF6-56C7-739F-59D0C1F85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7" t="12317" r="247" b="32367"/>
          <a:stretch>
            <a:fillRect/>
          </a:stretch>
        </p:blipFill>
        <p:spPr>
          <a:xfrm>
            <a:off x="705394" y="591367"/>
            <a:ext cx="6975566" cy="3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63090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2AA6C1-8002-F83D-993B-45F422EFC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7E465A-8836-52BA-A6D7-E59404B6EE27}"/>
              </a:ext>
            </a:extLst>
          </p:cNvPr>
          <p:cNvSpPr/>
          <p:nvPr/>
        </p:nvSpPr>
        <p:spPr>
          <a:xfrm>
            <a:off x="334962" y="3269292"/>
            <a:ext cx="11522075" cy="3220407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E1B4E86E-BB13-A520-A26B-F5921692B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2" b="30882"/>
          <a:stretch>
            <a:fillRect/>
          </a:stretch>
        </p:blipFill>
        <p:spPr>
          <a:xfrm>
            <a:off x="334963" y="333375"/>
            <a:ext cx="11522074" cy="2935916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2779B93-8FB4-B59E-1302-46CCABB41C19}"/>
              </a:ext>
            </a:extLst>
          </p:cNvPr>
          <p:cNvSpPr txBox="1"/>
          <p:nvPr/>
        </p:nvSpPr>
        <p:spPr>
          <a:xfrm>
            <a:off x="551145" y="3594970"/>
            <a:ext cx="53736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Elle illustre le transfert d’énergie et de matière organique d'un niveau trophique à l'autre. Ce flux est fondamental pour le fonctionnement de l'écosystème.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AC2E3C3-12C7-0946-E98D-9BE9F22A0693}"/>
              </a:ext>
            </a:extLst>
          </p:cNvPr>
          <p:cNvSpPr txBox="1"/>
          <p:nvPr/>
        </p:nvSpPr>
        <p:spPr>
          <a:xfrm>
            <a:off x="676405" y="860919"/>
            <a:ext cx="3870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bg1"/>
                </a:solidFill>
                <a:latin typeface="Agency FB" panose="020B0503020202020204" pitchFamily="34" charset="0"/>
              </a:rPr>
              <a:t>Transfert d'énergie</a:t>
            </a:r>
            <a:endParaRPr lang="fr-FR" sz="40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CF4D99-A013-88D5-5465-EA0CA2DB0917}"/>
              </a:ext>
            </a:extLst>
          </p:cNvPr>
          <p:cNvSpPr/>
          <p:nvPr/>
        </p:nvSpPr>
        <p:spPr>
          <a:xfrm>
            <a:off x="6538586" y="1568806"/>
            <a:ext cx="5198302" cy="3220408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F9E7E2F-5741-8ABB-DE64-257F4F957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136" y="1863615"/>
            <a:ext cx="4803201" cy="251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0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8E2B68-C9D5-F162-9751-0C076E541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FECB42D-8342-C22A-4CE1-EB06C457B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4882" y="333375"/>
            <a:ext cx="9142970" cy="523140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1DA1AC3-6892-470C-2953-26DF3431B135}"/>
              </a:ext>
            </a:extLst>
          </p:cNvPr>
          <p:cNvSpPr txBox="1"/>
          <p:nvPr/>
        </p:nvSpPr>
        <p:spPr>
          <a:xfrm>
            <a:off x="6710274" y="572842"/>
            <a:ext cx="427994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latin typeface="Agency FB" panose="020B0503020202020204" pitchFamily="34" charset="0"/>
              </a:rPr>
              <a:t>La conservation efficace nécessite une compréhension approfondie des interrelations trophiques et des vulnérabilités de chaque écosystème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6BE75B6-D8E5-C512-5E4E-CADC210A8A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saturation sat="6100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8" r="4768"/>
          <a:stretch>
            <a:fillRect/>
          </a:stretch>
        </p:blipFill>
        <p:spPr>
          <a:xfrm>
            <a:off x="1" y="0"/>
            <a:ext cx="6203950" cy="6858000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D3D52852-F80E-8677-3A5E-6085C6EE01F3}"/>
              </a:ext>
            </a:extLst>
          </p:cNvPr>
          <p:cNvSpPr/>
          <p:nvPr/>
        </p:nvSpPr>
        <p:spPr>
          <a:xfrm>
            <a:off x="5277394" y="0"/>
            <a:ext cx="926556" cy="6858000"/>
          </a:xfrm>
          <a:prstGeom prst="roundRect">
            <a:avLst/>
          </a:prstGeom>
          <a:solidFill>
            <a:srgbClr val="0929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9692027-FF7F-0787-2573-9186F621FA20}"/>
              </a:ext>
            </a:extLst>
          </p:cNvPr>
          <p:cNvSpPr/>
          <p:nvPr/>
        </p:nvSpPr>
        <p:spPr>
          <a:xfrm>
            <a:off x="5421902" y="886972"/>
            <a:ext cx="557349" cy="60219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865A508-0F64-4285-7281-9F6802F0B7F5}"/>
              </a:ext>
            </a:extLst>
          </p:cNvPr>
          <p:cNvSpPr txBox="1"/>
          <p:nvPr/>
        </p:nvSpPr>
        <p:spPr>
          <a:xfrm>
            <a:off x="204615" y="886972"/>
            <a:ext cx="51571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Comprendre est essentiel</a:t>
            </a:r>
          </a:p>
        </p:txBody>
      </p:sp>
    </p:spTree>
    <p:extLst>
      <p:ext uri="{BB962C8B-B14F-4D97-AF65-F5344CB8AC3E}">
        <p14:creationId xmlns:p14="http://schemas.microsoft.com/office/powerpoint/2010/main" val="3413909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EDF02D-AAF5-0DE3-55CC-30055F492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A047940-38A6-81ED-9D3D-DEEC5EE7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4882" y="333375"/>
            <a:ext cx="9142970" cy="523140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1629EB1-D01D-FF50-D7D3-FDDC5B04FCC4}"/>
              </a:ext>
            </a:extLst>
          </p:cNvPr>
          <p:cNvSpPr txBox="1"/>
          <p:nvPr/>
        </p:nvSpPr>
        <p:spPr>
          <a:xfrm>
            <a:off x="6658022" y="1722373"/>
            <a:ext cx="427994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latin typeface="Agency FB" panose="020B0503020202020204" pitchFamily="34" charset="0"/>
              </a:rPr>
              <a:t>Les rôles des producteurs, des consommateurs et des décomposeurs sont tous indispensables pour le cycle de vie et de la matière.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F135F3E-F316-8E5C-5333-4EF3AA2803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saturation sat="6100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8" r="4768"/>
          <a:stretch>
            <a:fillRect/>
          </a:stretch>
        </p:blipFill>
        <p:spPr>
          <a:xfrm>
            <a:off x="1" y="0"/>
            <a:ext cx="6203950" cy="6858000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A8BD057-6559-AA0E-29D5-FAF383513349}"/>
              </a:ext>
            </a:extLst>
          </p:cNvPr>
          <p:cNvSpPr/>
          <p:nvPr/>
        </p:nvSpPr>
        <p:spPr>
          <a:xfrm>
            <a:off x="5277394" y="0"/>
            <a:ext cx="926556" cy="6858000"/>
          </a:xfrm>
          <a:prstGeom prst="roundRect">
            <a:avLst/>
          </a:prstGeom>
          <a:solidFill>
            <a:srgbClr val="0929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B95EB27-3A97-BEED-ADAE-001702F6363C}"/>
              </a:ext>
            </a:extLst>
          </p:cNvPr>
          <p:cNvSpPr/>
          <p:nvPr/>
        </p:nvSpPr>
        <p:spPr>
          <a:xfrm>
            <a:off x="5421902" y="3044279"/>
            <a:ext cx="557349" cy="60219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4A76E1E-2A59-95BC-9143-2AF6BC54B5C7}"/>
              </a:ext>
            </a:extLst>
          </p:cNvPr>
          <p:cNvSpPr txBox="1"/>
          <p:nvPr/>
        </p:nvSpPr>
        <p:spPr>
          <a:xfrm>
            <a:off x="665233" y="2960654"/>
            <a:ext cx="4612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Chaque maillon compte</a:t>
            </a:r>
          </a:p>
        </p:txBody>
      </p:sp>
    </p:spTree>
    <p:extLst>
      <p:ext uri="{BB962C8B-B14F-4D97-AF65-F5344CB8AC3E}">
        <p14:creationId xmlns:p14="http://schemas.microsoft.com/office/powerpoint/2010/main" val="2598868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32DD18-5240-0566-7790-133FD15C2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2C48072-387C-9D52-8E81-AC08A2E19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4882" y="333375"/>
            <a:ext cx="9142970" cy="523140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C16782B-1826-46F2-D4CB-304CB5519760}"/>
              </a:ext>
            </a:extLst>
          </p:cNvPr>
          <p:cNvSpPr txBox="1"/>
          <p:nvPr/>
        </p:nvSpPr>
        <p:spPr>
          <a:xfrm>
            <a:off x="6534222" y="3319601"/>
            <a:ext cx="532281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latin typeface="Agency FB" panose="020B0503020202020204" pitchFamily="34" charset="0"/>
              </a:rPr>
              <a:t>Il est crucial de limiter les pressions humaines (pollution, surexploitation) pour protéger la biodiversité et assurer des écosystèmes sains et résilients.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603EEBA-07BC-DAC3-F373-92D7EDB054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saturation sat="6100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8" r="4768"/>
          <a:stretch>
            <a:fillRect/>
          </a:stretch>
        </p:blipFill>
        <p:spPr>
          <a:xfrm>
            <a:off x="0" y="0"/>
            <a:ext cx="6203950" cy="6858000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0386C20-D2BC-28EF-F293-984637989777}"/>
              </a:ext>
            </a:extLst>
          </p:cNvPr>
          <p:cNvSpPr/>
          <p:nvPr/>
        </p:nvSpPr>
        <p:spPr>
          <a:xfrm>
            <a:off x="5277394" y="0"/>
            <a:ext cx="926556" cy="6858000"/>
          </a:xfrm>
          <a:prstGeom prst="roundRect">
            <a:avLst/>
          </a:prstGeom>
          <a:solidFill>
            <a:srgbClr val="0929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AFDAC2F-8447-19E6-3CF2-76E75899E9C5}"/>
              </a:ext>
            </a:extLst>
          </p:cNvPr>
          <p:cNvSpPr/>
          <p:nvPr/>
        </p:nvSpPr>
        <p:spPr>
          <a:xfrm>
            <a:off x="5421902" y="5437762"/>
            <a:ext cx="557349" cy="60219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819516A-124E-DAF3-ED76-C2E4185A4574}"/>
              </a:ext>
            </a:extLst>
          </p:cNvPr>
          <p:cNvSpPr txBox="1"/>
          <p:nvPr/>
        </p:nvSpPr>
        <p:spPr>
          <a:xfrm>
            <a:off x="665233" y="5354137"/>
            <a:ext cx="4612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Agir pour la résilience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9EE6AE-C4CD-6D98-066D-C4595E4DB12E}"/>
              </a:ext>
            </a:extLst>
          </p:cNvPr>
          <p:cNvSpPr txBox="1"/>
          <p:nvPr/>
        </p:nvSpPr>
        <p:spPr>
          <a:xfrm>
            <a:off x="13398455" y="1583873"/>
            <a:ext cx="81250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dirty="0">
                <a:solidFill>
                  <a:schemeClr val="bg1"/>
                </a:solidFill>
                <a:latin typeface="Arial Black" panose="020B0A04020102020204" pitchFamily="34" charset="0"/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490719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29D32-363A-0F0C-E77B-03A6A1299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AC9263F9-139F-8DDC-4626-C246C178E3D9}"/>
              </a:ext>
            </a:extLst>
          </p:cNvPr>
          <p:cNvSpPr txBox="1"/>
          <p:nvPr/>
        </p:nvSpPr>
        <p:spPr>
          <a:xfrm>
            <a:off x="-6763766" y="3319601"/>
            <a:ext cx="532281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latin typeface="Agency FB" panose="020B0503020202020204" pitchFamily="34" charset="0"/>
              </a:rPr>
              <a:t>Il est crucial de limiter les pressions humaines (pollution, surexploitation) pour protéger la biodiversité et assurer des écosystèmes sains et résilients.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C534DD7-6178-0EAF-8FA1-72BCF8A2A4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6100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8" r="4768"/>
          <a:stretch>
            <a:fillRect/>
          </a:stretch>
        </p:blipFill>
        <p:spPr>
          <a:xfrm>
            <a:off x="-13297987" y="0"/>
            <a:ext cx="6203950" cy="6858000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D06FC5D-88A0-16FC-D4F6-A0F200E84889}"/>
              </a:ext>
            </a:extLst>
          </p:cNvPr>
          <p:cNvSpPr/>
          <p:nvPr/>
        </p:nvSpPr>
        <p:spPr>
          <a:xfrm>
            <a:off x="-8020594" y="0"/>
            <a:ext cx="926556" cy="6858000"/>
          </a:xfrm>
          <a:prstGeom prst="roundRect">
            <a:avLst/>
          </a:prstGeom>
          <a:solidFill>
            <a:srgbClr val="0929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546769D-7A08-8921-7E62-A233CBDD521F}"/>
              </a:ext>
            </a:extLst>
          </p:cNvPr>
          <p:cNvSpPr/>
          <p:nvPr/>
        </p:nvSpPr>
        <p:spPr>
          <a:xfrm>
            <a:off x="-7876086" y="5437762"/>
            <a:ext cx="557349" cy="60219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5DD742-5D71-DA11-A206-5005A3FD33F2}"/>
              </a:ext>
            </a:extLst>
          </p:cNvPr>
          <p:cNvSpPr txBox="1"/>
          <p:nvPr/>
        </p:nvSpPr>
        <p:spPr>
          <a:xfrm>
            <a:off x="-12632755" y="5354137"/>
            <a:ext cx="4612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>
                <a:solidFill>
                  <a:schemeClr val="bg1"/>
                </a:solidFill>
                <a:latin typeface="Agency FB" panose="020B0503020202020204" pitchFamily="34" charset="0"/>
              </a:rPr>
              <a:t>Agir pour la résilience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A6591E-37AF-2425-93EA-608CC7FDFABD}"/>
              </a:ext>
            </a:extLst>
          </p:cNvPr>
          <p:cNvSpPr txBox="1"/>
          <p:nvPr/>
        </p:nvSpPr>
        <p:spPr>
          <a:xfrm>
            <a:off x="2508069" y="1583873"/>
            <a:ext cx="81250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dirty="0">
                <a:solidFill>
                  <a:schemeClr val="bg1"/>
                </a:solidFill>
                <a:latin typeface="Arial Black" panose="020B0A04020102020204" pitchFamily="34" charset="0"/>
              </a:rPr>
              <a:t>merci pour votre attention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14432-700C-8ED8-31F6-B31E93B156F8}"/>
              </a:ext>
            </a:extLst>
          </p:cNvPr>
          <p:cNvSpPr/>
          <p:nvPr/>
        </p:nvSpPr>
        <p:spPr>
          <a:xfrm>
            <a:off x="0" y="0"/>
            <a:ext cx="12192000" cy="575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1F4085-E989-F453-E700-C4E500E92519}"/>
              </a:ext>
            </a:extLst>
          </p:cNvPr>
          <p:cNvSpPr/>
          <p:nvPr/>
        </p:nvSpPr>
        <p:spPr>
          <a:xfrm>
            <a:off x="0" y="6282097"/>
            <a:ext cx="12192000" cy="575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FC0DA8-01C1-3246-185F-0BE4A41E9204}"/>
              </a:ext>
            </a:extLst>
          </p:cNvPr>
          <p:cNvSpPr/>
          <p:nvPr/>
        </p:nvSpPr>
        <p:spPr>
          <a:xfrm rot="5400000">
            <a:off x="-3282691" y="3240348"/>
            <a:ext cx="6858002" cy="3773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CFAB34-3FB9-29F1-103D-BAAB979B9E80}"/>
              </a:ext>
            </a:extLst>
          </p:cNvPr>
          <p:cNvSpPr/>
          <p:nvPr/>
        </p:nvSpPr>
        <p:spPr>
          <a:xfrm rot="5400000">
            <a:off x="8616690" y="3240348"/>
            <a:ext cx="6858002" cy="3773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547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D0AA9A-4E6C-66D0-2806-1F199FB9B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E2240-BC64-F599-426C-0B42EED66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9414BB-62B4-9831-D893-9A40299C4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8554" y="3738225"/>
            <a:ext cx="9144000" cy="1655762"/>
          </a:xfr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8774BC-D914-70D2-285A-72A9444CFA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8" t="12328" r="28461" b="12328"/>
          <a:stretch>
            <a:fillRect/>
          </a:stretch>
        </p:blipFill>
        <p:spPr>
          <a:xfrm>
            <a:off x="353541" y="368300"/>
            <a:ext cx="5309634" cy="61214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29AC333-C541-70CA-852F-B1C67D85640F}"/>
              </a:ext>
            </a:extLst>
          </p:cNvPr>
          <p:cNvSpPr txBox="1"/>
          <p:nvPr/>
        </p:nvSpPr>
        <p:spPr>
          <a:xfrm>
            <a:off x="-5309634" y="894101"/>
            <a:ext cx="53096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5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les différentes</a:t>
            </a:r>
            <a:endParaRPr lang="fr-FR" sz="3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r>
              <a:rPr lang="fr-FR" sz="44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chaînes </a:t>
            </a:r>
          </a:p>
          <a:p>
            <a:r>
              <a:rPr lang="fr-FR" sz="44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trophiques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B871098-A830-BD40-42B9-F70C83C7A618}"/>
              </a:ext>
            </a:extLst>
          </p:cNvPr>
          <p:cNvSpPr txBox="1"/>
          <p:nvPr/>
        </p:nvSpPr>
        <p:spPr>
          <a:xfrm>
            <a:off x="13195200" y="3509620"/>
            <a:ext cx="430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terrestre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EBD8836-518F-5843-EABA-397463F2FB3C}"/>
              </a:ext>
            </a:extLst>
          </p:cNvPr>
          <p:cNvSpPr txBox="1"/>
          <p:nvPr/>
        </p:nvSpPr>
        <p:spPr>
          <a:xfrm>
            <a:off x="13587867" y="4179492"/>
            <a:ext cx="35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Aref Ruqaa" panose="02000503000000000000" pitchFamily="2" charset="-78"/>
                <a:cs typeface="Aref Ruqaa" panose="02000503000000000000" pitchFamily="2" charset="-78"/>
              </a:rPr>
              <a:t>l'exemple du mûrier et de la buse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C7C560D-0DCF-FA3C-36A1-94294DB31BA8}"/>
              </a:ext>
            </a:extLst>
          </p:cNvPr>
          <p:cNvSpPr txBox="1"/>
          <p:nvPr/>
        </p:nvSpPr>
        <p:spPr>
          <a:xfrm>
            <a:off x="13181638" y="4909173"/>
            <a:ext cx="563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aquatique</a:t>
            </a:r>
          </a:p>
          <a:p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DA4004A-C941-CE5D-ADF1-9B17C04FF023}"/>
              </a:ext>
            </a:extLst>
          </p:cNvPr>
          <p:cNvSpPr txBox="1"/>
          <p:nvPr/>
        </p:nvSpPr>
        <p:spPr>
          <a:xfrm>
            <a:off x="14876447" y="5550971"/>
            <a:ext cx="35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Aref Ruqaa" panose="02000503000000000000" pitchFamily="2" charset="-78"/>
                <a:cs typeface="Aref Ruqaa" panose="02000503000000000000" pitchFamily="2" charset="-78"/>
              </a:rPr>
              <a:t>l'océan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772EDFA8-2ED6-7BEB-B493-E6C0F30E4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952" y="5675763"/>
            <a:ext cx="1335406" cy="46986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FF6B68B-39CB-00FC-484E-5C64482E7DBB}"/>
              </a:ext>
            </a:extLst>
          </p:cNvPr>
          <p:cNvSpPr/>
          <p:nvPr/>
        </p:nvSpPr>
        <p:spPr>
          <a:xfrm>
            <a:off x="0" y="0"/>
            <a:ext cx="12192000" cy="575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3A1D04-612B-532C-AD57-572AA7513E6A}"/>
              </a:ext>
            </a:extLst>
          </p:cNvPr>
          <p:cNvSpPr/>
          <p:nvPr/>
        </p:nvSpPr>
        <p:spPr>
          <a:xfrm>
            <a:off x="0" y="6282097"/>
            <a:ext cx="12192000" cy="575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9EFD1B8-4F34-44A6-E4D0-40C57FB7C613}"/>
              </a:ext>
            </a:extLst>
          </p:cNvPr>
          <p:cNvSpPr/>
          <p:nvPr/>
        </p:nvSpPr>
        <p:spPr>
          <a:xfrm>
            <a:off x="5391773" y="0"/>
            <a:ext cx="3580966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EFBC606-77DD-4643-7703-957078E8EA9C}"/>
              </a:ext>
            </a:extLst>
          </p:cNvPr>
          <p:cNvSpPr/>
          <p:nvPr/>
        </p:nvSpPr>
        <p:spPr>
          <a:xfrm>
            <a:off x="8611036" y="0"/>
            <a:ext cx="3580966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78FE34-F9DD-9582-A5BD-F7E65921741D}"/>
              </a:ext>
            </a:extLst>
          </p:cNvPr>
          <p:cNvSpPr/>
          <p:nvPr/>
        </p:nvSpPr>
        <p:spPr>
          <a:xfrm>
            <a:off x="352495" y="362734"/>
            <a:ext cx="314817" cy="6121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AD8A26-2ABD-B019-B7B9-643013560714}"/>
              </a:ext>
            </a:extLst>
          </p:cNvPr>
          <p:cNvSpPr/>
          <p:nvPr/>
        </p:nvSpPr>
        <p:spPr>
          <a:xfrm>
            <a:off x="5365985" y="368300"/>
            <a:ext cx="314817" cy="6121400"/>
          </a:xfrm>
          <a:prstGeom prst="rect">
            <a:avLst/>
          </a:prstGeom>
          <a:solidFill>
            <a:srgbClr val="BF9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6679BF-6ECB-95C1-ECCE-0A7F36A1637D}"/>
              </a:ext>
            </a:extLst>
          </p:cNvPr>
          <p:cNvSpPr/>
          <p:nvPr/>
        </p:nvSpPr>
        <p:spPr>
          <a:xfrm rot="5400000">
            <a:off x="2859760" y="-2143490"/>
            <a:ext cx="314817" cy="53272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A964B89-91FB-0BFA-C049-9CBAA0C20DEF}"/>
              </a:ext>
            </a:extLst>
          </p:cNvPr>
          <p:cNvSpPr/>
          <p:nvPr/>
        </p:nvSpPr>
        <p:spPr>
          <a:xfrm rot="5400000">
            <a:off x="2859763" y="3668659"/>
            <a:ext cx="314817" cy="53272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CFA1069-FC5E-77B6-99F4-B6A3A3102C39}"/>
              </a:ext>
            </a:extLst>
          </p:cNvPr>
          <p:cNvSpPr txBox="1"/>
          <p:nvPr/>
        </p:nvSpPr>
        <p:spPr>
          <a:xfrm>
            <a:off x="-5026666" y="894101"/>
            <a:ext cx="53096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5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les différentes</a:t>
            </a:r>
            <a:endParaRPr lang="fr-FR" sz="3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r>
              <a:rPr lang="fr-FR" sz="44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chaînes </a:t>
            </a:r>
          </a:p>
          <a:p>
            <a:r>
              <a:rPr lang="fr-FR" sz="44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trophiques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0A56BA2-B313-A81A-E3D0-D6BFEF31734C}"/>
              </a:ext>
            </a:extLst>
          </p:cNvPr>
          <p:cNvSpPr txBox="1"/>
          <p:nvPr/>
        </p:nvSpPr>
        <p:spPr>
          <a:xfrm>
            <a:off x="19398161" y="3509620"/>
            <a:ext cx="430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terrestre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85E2607-5196-C582-31B7-FACDD0A99E94}"/>
              </a:ext>
            </a:extLst>
          </p:cNvPr>
          <p:cNvSpPr txBox="1"/>
          <p:nvPr/>
        </p:nvSpPr>
        <p:spPr>
          <a:xfrm>
            <a:off x="19790828" y="4179492"/>
            <a:ext cx="35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Aref Ruqaa" panose="02000503000000000000" pitchFamily="2" charset="-78"/>
                <a:cs typeface="Aref Ruqaa" panose="02000503000000000000" pitchFamily="2" charset="-78"/>
              </a:rPr>
              <a:t>l'exemple du mûrier et de la buse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1836DC2-1C07-717E-F7B7-F5BE8A392625}"/>
              </a:ext>
            </a:extLst>
          </p:cNvPr>
          <p:cNvSpPr txBox="1"/>
          <p:nvPr/>
        </p:nvSpPr>
        <p:spPr>
          <a:xfrm>
            <a:off x="13134673" y="4909173"/>
            <a:ext cx="563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aquatique</a:t>
            </a:r>
          </a:p>
          <a:p>
            <a:endParaRPr lang="fr-FR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3B798434-7892-234F-AFA4-301E358CE3D8}"/>
              </a:ext>
            </a:extLst>
          </p:cNvPr>
          <p:cNvSpPr txBox="1"/>
          <p:nvPr/>
        </p:nvSpPr>
        <p:spPr>
          <a:xfrm>
            <a:off x="14829482" y="5550971"/>
            <a:ext cx="35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Aref Ruqaa" panose="02000503000000000000" pitchFamily="2" charset="-78"/>
                <a:cs typeface="Aref Ruqaa" panose="02000503000000000000" pitchFamily="2" charset="-78"/>
              </a:rPr>
              <a:t>l'océan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21CEDD-BFB9-7C6C-B259-F0C07FDBEE57}"/>
              </a:ext>
            </a:extLst>
          </p:cNvPr>
          <p:cNvSpPr/>
          <p:nvPr/>
        </p:nvSpPr>
        <p:spPr>
          <a:xfrm rot="16200000">
            <a:off x="-3246447" y="3242224"/>
            <a:ext cx="6858001" cy="373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903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FE638515-5BE6-FCF0-DB2F-7F7569D3A14F}"/>
              </a:ext>
            </a:extLst>
          </p:cNvPr>
          <p:cNvSpPr txBox="1"/>
          <p:nvPr/>
        </p:nvSpPr>
        <p:spPr>
          <a:xfrm>
            <a:off x="541751" y="526945"/>
            <a:ext cx="5170117" cy="1441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2800" b="1" kern="1800" dirty="0">
                <a:solidFill>
                  <a:schemeClr val="bg1"/>
                </a:solidFill>
                <a:effectLst/>
                <a:latin typeface="Perpetua Titling MT" panose="020205020605050208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Les niveaux trophiques essentiels : Les rôles clés</a:t>
            </a:r>
            <a:endParaRPr lang="fr-FR" sz="2800" kern="100" dirty="0">
              <a:solidFill>
                <a:schemeClr val="bg1"/>
              </a:solidFill>
              <a:effectLst/>
              <a:latin typeface="Perpetua Titling MT" panose="020205020605050208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53B8C04-6E54-70DE-D203-B1B8968B5AB0}"/>
              </a:ext>
            </a:extLst>
          </p:cNvPr>
          <p:cNvSpPr/>
          <p:nvPr/>
        </p:nvSpPr>
        <p:spPr>
          <a:xfrm>
            <a:off x="3073675" y="3303739"/>
            <a:ext cx="242170" cy="250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7EC5C535-1145-5866-26B5-AC8DFFD00CFA}"/>
              </a:ext>
            </a:extLst>
          </p:cNvPr>
          <p:cNvCxnSpPr>
            <a:cxnSpLocks/>
          </p:cNvCxnSpPr>
          <p:nvPr/>
        </p:nvCxnSpPr>
        <p:spPr>
          <a:xfrm>
            <a:off x="3158247" y="3429000"/>
            <a:ext cx="93223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D81B0757-3B31-54ED-EB94-7A1D5BEEB58D}"/>
              </a:ext>
            </a:extLst>
          </p:cNvPr>
          <p:cNvSpPr/>
          <p:nvPr/>
        </p:nvSpPr>
        <p:spPr>
          <a:xfrm>
            <a:off x="8070449" y="3303739"/>
            <a:ext cx="242170" cy="250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C360B43-1108-DE65-EF3F-3FA1BF32CA45}"/>
              </a:ext>
            </a:extLst>
          </p:cNvPr>
          <p:cNvSpPr txBox="1"/>
          <p:nvPr/>
        </p:nvSpPr>
        <p:spPr>
          <a:xfrm>
            <a:off x="1927766" y="3554260"/>
            <a:ext cx="313230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Arial Black" panose="020B0A04020102020204" pitchFamily="34" charset="0"/>
              </a:rPr>
              <a:t>Producteurs (Autotrophes)</a:t>
            </a:r>
            <a:endParaRPr lang="fr-FR" sz="2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Végétaux, algues et phytoplancton. Ils fabriquent leur propre matière organique, principalement par photosynthèse, convertissant l'énergie solaire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EF4E6F7-9917-8E2F-81D3-EAEB3D330DF1}"/>
              </a:ext>
            </a:extLst>
          </p:cNvPr>
          <p:cNvSpPr txBox="1"/>
          <p:nvPr/>
        </p:nvSpPr>
        <p:spPr>
          <a:xfrm>
            <a:off x="6965847" y="1364747"/>
            <a:ext cx="2995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rial Black" panose="020B0A04020102020204" pitchFamily="34" charset="0"/>
              </a:rPr>
              <a:t>Décomposeurs (Détritivores)</a:t>
            </a:r>
          </a:p>
          <a:p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Bactéries, champignons et invertébrés (lombrics). Ils recyclent la matière organique morte et les déchets en nutriments minéraux</a:t>
            </a:r>
          </a:p>
        </p:txBody>
      </p:sp>
    </p:spTree>
    <p:extLst>
      <p:ext uri="{BB962C8B-B14F-4D97-AF65-F5344CB8AC3E}">
        <p14:creationId xmlns:p14="http://schemas.microsoft.com/office/powerpoint/2010/main" val="19980814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9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10B090-6D0C-D0E9-0E3D-C80786494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2FE98473-1349-CA1E-5ACF-B9E277610598}"/>
              </a:ext>
            </a:extLst>
          </p:cNvPr>
          <p:cNvSpPr/>
          <p:nvPr/>
        </p:nvSpPr>
        <p:spPr>
          <a:xfrm>
            <a:off x="1676135" y="3303739"/>
            <a:ext cx="242170" cy="2505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36EB2A5-DF0B-B322-44BD-5AEDB2872248}"/>
              </a:ext>
            </a:extLst>
          </p:cNvPr>
          <p:cNvCxnSpPr>
            <a:cxnSpLocks/>
          </p:cNvCxnSpPr>
          <p:nvPr/>
        </p:nvCxnSpPr>
        <p:spPr>
          <a:xfrm>
            <a:off x="-1483134" y="3429000"/>
            <a:ext cx="141971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E01C436B-D09F-8754-18B9-71E35B611EAE}"/>
              </a:ext>
            </a:extLst>
          </p:cNvPr>
          <p:cNvSpPr/>
          <p:nvPr/>
        </p:nvSpPr>
        <p:spPr>
          <a:xfrm>
            <a:off x="6011428" y="3303739"/>
            <a:ext cx="242170" cy="250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5FD4E8A-6FD3-2202-6F25-3E0FCCE2AF6D}"/>
              </a:ext>
            </a:extLst>
          </p:cNvPr>
          <p:cNvSpPr txBox="1"/>
          <p:nvPr/>
        </p:nvSpPr>
        <p:spPr>
          <a:xfrm>
            <a:off x="680937" y="3554259"/>
            <a:ext cx="31323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rial Black" panose="020B0A04020102020204" pitchFamily="34" charset="0"/>
              </a:rPr>
              <a:t>Consommateurs Primaires</a:t>
            </a:r>
          </a:p>
          <a:p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Les herbivores. Ils se nourrissent directement des producteurs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8D029FA-28E0-C2D1-24F1-6D9CF67C005B}"/>
              </a:ext>
            </a:extLst>
          </p:cNvPr>
          <p:cNvSpPr txBox="1"/>
          <p:nvPr/>
        </p:nvSpPr>
        <p:spPr>
          <a:xfrm>
            <a:off x="4867916" y="1918743"/>
            <a:ext cx="29952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rial Black" panose="020B0A04020102020204" pitchFamily="34" charset="0"/>
              </a:rPr>
              <a:t>Consommateurs Secondaires</a:t>
            </a:r>
          </a:p>
          <a:p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Les carnivores qui mangent les herbivores (petits prédateurs).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41DAF3A-FEAE-47CF-2C53-714642CDAE8F}"/>
              </a:ext>
            </a:extLst>
          </p:cNvPr>
          <p:cNvSpPr/>
          <p:nvPr/>
        </p:nvSpPr>
        <p:spPr>
          <a:xfrm>
            <a:off x="10273695" y="3303738"/>
            <a:ext cx="242170" cy="250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D969DB7-969E-92BE-7662-708E6B58E2CA}"/>
              </a:ext>
            </a:extLst>
          </p:cNvPr>
          <p:cNvSpPr txBox="1"/>
          <p:nvPr/>
        </p:nvSpPr>
        <p:spPr>
          <a:xfrm>
            <a:off x="9125320" y="3554259"/>
            <a:ext cx="25389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rial Black" panose="020B0A04020102020204" pitchFamily="34" charset="0"/>
              </a:rPr>
              <a:t>Consommateurs</a:t>
            </a:r>
            <a:r>
              <a:rPr lang="fr-FR" dirty="0"/>
              <a:t> </a:t>
            </a:r>
            <a:r>
              <a:rPr lang="fr-FR" sz="2400" dirty="0">
                <a:solidFill>
                  <a:schemeClr val="bg1"/>
                </a:solidFill>
                <a:latin typeface="Arial Black" panose="020B0A04020102020204" pitchFamily="34" charset="0"/>
              </a:rPr>
              <a:t>Tertiaires</a:t>
            </a:r>
          </a:p>
          <a:p>
            <a:r>
              <a:rPr lang="fr-FR" dirty="0">
                <a:solidFill>
                  <a:schemeClr val="bg1"/>
                </a:solidFill>
                <a:latin typeface="Agency FB" panose="020B0503020202020204" pitchFamily="34" charset="0"/>
              </a:rPr>
              <a:t>Les grands carnivores qui se nourrissent d'autres carnivores ou d'herbivores.</a:t>
            </a:r>
          </a:p>
        </p:txBody>
      </p:sp>
    </p:spTree>
    <p:extLst>
      <p:ext uri="{BB962C8B-B14F-4D97-AF65-F5344CB8AC3E}">
        <p14:creationId xmlns:p14="http://schemas.microsoft.com/office/powerpoint/2010/main" val="234284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260F27-DECB-C4C8-7224-9E22216B1267}"/>
              </a:ext>
            </a:extLst>
          </p:cNvPr>
          <p:cNvSpPr/>
          <p:nvPr/>
        </p:nvSpPr>
        <p:spPr>
          <a:xfrm>
            <a:off x="334963" y="333375"/>
            <a:ext cx="11522075" cy="6156325"/>
          </a:xfrm>
          <a:prstGeom prst="rect">
            <a:avLst/>
          </a:prstGeom>
          <a:solidFill>
            <a:srgbClr val="0929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6D2744-6D97-2ABB-2B81-59A2D3FFE1A0}"/>
              </a:ext>
            </a:extLst>
          </p:cNvPr>
          <p:cNvSpPr/>
          <p:nvPr/>
        </p:nvSpPr>
        <p:spPr>
          <a:xfrm>
            <a:off x="0" y="785308"/>
            <a:ext cx="7551868" cy="3259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latin typeface="Arial Black" panose="020B0A04020102020204" pitchFamily="34" charset="0"/>
              </a:rPr>
              <a:t>Chaîne trophique   prédateurs: </a:t>
            </a:r>
          </a:p>
          <a:p>
            <a:pPr algn="ctr"/>
            <a:r>
              <a:rPr lang="fr-FR" sz="2800" dirty="0">
                <a:latin typeface="Agency FB" panose="020B0503020202020204" pitchFamily="34" charset="0"/>
              </a:rPr>
              <a:t>l'exemple du mûrier et de la buse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A4E154-7EA4-7DDD-5330-BDD8E7DB8CDE}"/>
              </a:ext>
            </a:extLst>
          </p:cNvPr>
          <p:cNvSpPr/>
          <p:nvPr/>
        </p:nvSpPr>
        <p:spPr>
          <a:xfrm>
            <a:off x="6132513" y="2786743"/>
            <a:ext cx="2235200" cy="2162628"/>
          </a:xfrm>
          <a:prstGeom prst="rect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1D82DB-3DF3-96AE-B45F-B8ED0BB1E44D}"/>
              </a:ext>
            </a:extLst>
          </p:cNvPr>
          <p:cNvSpPr/>
          <p:nvPr/>
        </p:nvSpPr>
        <p:spPr>
          <a:xfrm>
            <a:off x="10726056" y="0"/>
            <a:ext cx="1465943" cy="1320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534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663D5F21-8160-A4C8-0922-789619FB4D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54" r="33272"/>
          <a:stretch>
            <a:fillRect/>
          </a:stretch>
        </p:blipFill>
        <p:spPr>
          <a:xfrm>
            <a:off x="7632700" y="1282700"/>
            <a:ext cx="2493963" cy="429260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2661B659-7E4E-7584-10FF-A2B9D28B58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39" t="-7" r="49343" b="7"/>
          <a:stretch>
            <a:fillRect/>
          </a:stretch>
        </p:blipFill>
        <p:spPr>
          <a:xfrm>
            <a:off x="10380663" y="1282420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7D76F25E-25D4-36FC-5BD2-B18247FAD02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r="46714"/>
          <a:stretch>
            <a:fillRect/>
          </a:stretch>
        </p:blipFill>
        <p:spPr>
          <a:xfrm>
            <a:off x="4886325" y="1282700"/>
            <a:ext cx="2492375" cy="4292600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9D07D91E-A6EC-3D3D-CA96-01B22187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81" r="41785"/>
          <a:stretch>
            <a:fillRect/>
          </a:stretch>
        </p:blipFill>
        <p:spPr>
          <a:xfrm>
            <a:off x="13128625" y="1282700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8D87BB1E-1319-D653-8257-693C9AC6785C}"/>
              </a:ext>
            </a:extLst>
          </p:cNvPr>
          <p:cNvSpPr/>
          <p:nvPr/>
        </p:nvSpPr>
        <p:spPr>
          <a:xfrm>
            <a:off x="-1479867" y="-701040"/>
            <a:ext cx="15224760" cy="2453640"/>
          </a:xfrm>
          <a:prstGeom prst="ellipse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4956B67-94A8-6075-2839-73C52A6DEEC9}"/>
              </a:ext>
            </a:extLst>
          </p:cNvPr>
          <p:cNvSpPr/>
          <p:nvPr/>
        </p:nvSpPr>
        <p:spPr>
          <a:xfrm>
            <a:off x="-1327467" y="5105401"/>
            <a:ext cx="15224760" cy="2453640"/>
          </a:xfrm>
          <a:prstGeom prst="ellipse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D04C11-9CAF-0F7C-B0B7-2B3FA1F94956}"/>
              </a:ext>
            </a:extLst>
          </p:cNvPr>
          <p:cNvSpPr txBox="1"/>
          <p:nvPr/>
        </p:nvSpPr>
        <p:spPr>
          <a:xfrm>
            <a:off x="4886325" y="1020810"/>
            <a:ext cx="2492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Arial Black" panose="020B0A04020102020204" pitchFamily="34" charset="0"/>
              </a:rPr>
              <a:t>Producteur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0F7145F-5B81-56E3-6F61-71BA648CFE31}"/>
              </a:ext>
            </a:extLst>
          </p:cNvPr>
          <p:cNvSpPr txBox="1"/>
          <p:nvPr/>
        </p:nvSpPr>
        <p:spPr>
          <a:xfrm>
            <a:off x="5013325" y="5366731"/>
            <a:ext cx="2492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gency FB" panose="020B0503020202020204" pitchFamily="34" charset="0"/>
              </a:rPr>
              <a:t>Feuille de mûrier (produit l'énergie)</a:t>
            </a:r>
          </a:p>
        </p:txBody>
      </p:sp>
    </p:spTree>
    <p:extLst>
      <p:ext uri="{BB962C8B-B14F-4D97-AF65-F5344CB8AC3E}">
        <p14:creationId xmlns:p14="http://schemas.microsoft.com/office/powerpoint/2010/main" val="33530835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29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C8A7D3-64CC-77AE-4293-687C5C252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15663CD4-84FE-5B8B-4F88-17F1ACC5C6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r="33272"/>
          <a:stretch>
            <a:fillRect/>
          </a:stretch>
        </p:blipFill>
        <p:spPr>
          <a:xfrm>
            <a:off x="4849018" y="1282700"/>
            <a:ext cx="2493963" cy="429260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F8F286B5-BB8A-7BDF-7A1B-E94C73C784F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39" t="-7" r="49343" b="7"/>
          <a:stretch>
            <a:fillRect/>
          </a:stretch>
        </p:blipFill>
        <p:spPr>
          <a:xfrm>
            <a:off x="7596981" y="1282420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B7C34FEE-0A1A-5CF9-44C4-66A6E1719B5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02" r="46714"/>
          <a:stretch>
            <a:fillRect/>
          </a:stretch>
        </p:blipFill>
        <p:spPr>
          <a:xfrm>
            <a:off x="2102643" y="1282700"/>
            <a:ext cx="2492375" cy="4292600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2DDA1CBD-8B5F-124E-0B86-0B5C619AE4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81" r="41785"/>
          <a:stretch>
            <a:fillRect/>
          </a:stretch>
        </p:blipFill>
        <p:spPr>
          <a:xfrm>
            <a:off x="10344943" y="1282700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873B892D-E0FB-F146-8D44-E30FADF64329}"/>
              </a:ext>
            </a:extLst>
          </p:cNvPr>
          <p:cNvSpPr/>
          <p:nvPr/>
        </p:nvSpPr>
        <p:spPr>
          <a:xfrm>
            <a:off x="-1479867" y="-701040"/>
            <a:ext cx="15224760" cy="2453640"/>
          </a:xfrm>
          <a:prstGeom prst="ellipse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0CFF5BC-697A-EBDB-514A-CE2D83A30D33}"/>
              </a:ext>
            </a:extLst>
          </p:cNvPr>
          <p:cNvSpPr/>
          <p:nvPr/>
        </p:nvSpPr>
        <p:spPr>
          <a:xfrm>
            <a:off x="-1327467" y="5105401"/>
            <a:ext cx="15224760" cy="2453640"/>
          </a:xfrm>
          <a:prstGeom prst="ellipse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B339373-E88E-0ED2-DF4B-FB9A422D2D4F}"/>
              </a:ext>
            </a:extLst>
          </p:cNvPr>
          <p:cNvSpPr txBox="1"/>
          <p:nvPr/>
        </p:nvSpPr>
        <p:spPr>
          <a:xfrm>
            <a:off x="4715511" y="866921"/>
            <a:ext cx="3138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rial Black" panose="020B0A04020102020204" pitchFamily="34" charset="0"/>
              </a:rPr>
              <a:t>Consommateur Primaire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2885342-5390-A613-6007-FBD94F563C83}"/>
              </a:ext>
            </a:extLst>
          </p:cNvPr>
          <p:cNvSpPr txBox="1"/>
          <p:nvPr/>
        </p:nvSpPr>
        <p:spPr>
          <a:xfrm>
            <a:off x="5426499" y="5320675"/>
            <a:ext cx="1916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gency FB" panose="020B0503020202020204" pitchFamily="34" charset="0"/>
              </a:rPr>
              <a:t>Chenille (herbivore)</a:t>
            </a:r>
          </a:p>
        </p:txBody>
      </p:sp>
    </p:spTree>
    <p:extLst>
      <p:ext uri="{BB962C8B-B14F-4D97-AF65-F5344CB8AC3E}">
        <p14:creationId xmlns:p14="http://schemas.microsoft.com/office/powerpoint/2010/main" val="347043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922</Words>
  <Application>Microsoft Office PowerPoint</Application>
  <PresentationFormat>Grand écran</PresentationFormat>
  <Paragraphs>157</Paragraphs>
  <Slides>44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6" baseType="lpstr">
      <vt:lpstr>Agency FB</vt:lpstr>
      <vt:lpstr>Aref Ruqaa</vt:lpstr>
      <vt:lpstr>Arial</vt:lpstr>
      <vt:lpstr>Arial Black</vt:lpstr>
      <vt:lpstr>Bahnschrift Condensed</vt:lpstr>
      <vt:lpstr>Bahnschrift SemiBold</vt:lpstr>
      <vt:lpstr>Baskerville Old Face</vt:lpstr>
      <vt:lpstr>Book Antiqua</vt:lpstr>
      <vt:lpstr>Calibri</vt:lpstr>
      <vt:lpstr>Calibri Light</vt:lpstr>
      <vt:lpstr>Perpetua Titling MT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 Dz</dc:creator>
  <cp:lastModifiedBy>Mor Dz</cp:lastModifiedBy>
  <cp:revision>21</cp:revision>
  <dcterms:created xsi:type="dcterms:W3CDTF">2025-10-23T21:46:57Z</dcterms:created>
  <dcterms:modified xsi:type="dcterms:W3CDTF">2025-11-08T09:08:29Z</dcterms:modified>
</cp:coreProperties>
</file>